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notesMasterIdLst>
    <p:notesMasterId r:id="rId9"/>
  </p:notesMasterIdLst>
  <p:sldIdLst>
    <p:sldId id="256" r:id="rId2"/>
    <p:sldId id="267" r:id="rId3"/>
    <p:sldId id="266" r:id="rId4"/>
    <p:sldId id="262" r:id="rId5"/>
    <p:sldId id="263" r:id="rId6"/>
    <p:sldId id="264" r:id="rId7"/>
    <p:sldId id="265" r:id="rId8"/>
  </p:sldIdLst>
  <p:sldSz cx="12192000" cy="68580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6" autoAdjust="0"/>
  </p:normalViewPr>
  <p:slideViewPr>
    <p:cSldViewPr snapToGrid="0">
      <p:cViewPr varScale="1">
        <p:scale>
          <a:sx n="140" d="100"/>
          <a:sy n="140" d="100"/>
        </p:scale>
        <p:origin x="88" y="356"/>
      </p:cViewPr>
      <p:guideLst/>
    </p:cSldViewPr>
  </p:slideViewPr>
  <p:notesTextViewPr>
    <p:cViewPr>
      <p:scale>
        <a:sx n="1" d="1"/>
        <a:sy n="1" d="1"/>
      </p:scale>
      <p:origin x="0" y="0"/>
    </p:cViewPr>
  </p:notesTextViewPr>
  <p:notesViewPr>
    <p:cSldViewPr snapToGrid="0">
      <p:cViewPr varScale="1">
        <p:scale>
          <a:sx n="83" d="100"/>
          <a:sy n="83" d="100"/>
        </p:scale>
        <p:origin x="385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dirty="0"/>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E3A7E849-CB7A-481A-BE75-A7167C55CF2C}" type="datetimeFigureOut">
              <a:rPr lang="en-US" smtClean="0"/>
              <a:t>3/24/2019</a:t>
            </a:fld>
            <a:endParaRPr lang="en-US" dirty="0"/>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dirty="0"/>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22CC120A-D6EF-4E31-99AB-2FFE5EF03852}" type="slidenum">
              <a:rPr lang="en-US" smtClean="0"/>
              <a:t>‹#›</a:t>
            </a:fld>
            <a:endParaRPr lang="en-US" dirty="0"/>
          </a:p>
        </p:txBody>
      </p:sp>
    </p:spTree>
    <p:extLst>
      <p:ext uri="{BB962C8B-B14F-4D97-AF65-F5344CB8AC3E}">
        <p14:creationId xmlns:p14="http://schemas.microsoft.com/office/powerpoint/2010/main" val="3953138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1</a:t>
            </a:fld>
            <a:endParaRPr lang="en-US" dirty="0"/>
          </a:p>
        </p:txBody>
      </p:sp>
    </p:spTree>
    <p:extLst>
      <p:ext uri="{BB962C8B-B14F-4D97-AF65-F5344CB8AC3E}">
        <p14:creationId xmlns:p14="http://schemas.microsoft.com/office/powerpoint/2010/main" val="3428871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2CC120A-D6EF-4E31-99AB-2FFE5EF03852}" type="slidenum">
              <a:rPr lang="en-US" smtClean="0"/>
              <a:t>2</a:t>
            </a:fld>
            <a:endParaRPr lang="en-US" dirty="0"/>
          </a:p>
        </p:txBody>
      </p:sp>
    </p:spTree>
    <p:extLst>
      <p:ext uri="{BB962C8B-B14F-4D97-AF65-F5344CB8AC3E}">
        <p14:creationId xmlns:p14="http://schemas.microsoft.com/office/powerpoint/2010/main" val="314342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3</a:t>
            </a:fld>
            <a:endParaRPr lang="en-US" dirty="0"/>
          </a:p>
        </p:txBody>
      </p:sp>
    </p:spTree>
    <p:extLst>
      <p:ext uri="{BB962C8B-B14F-4D97-AF65-F5344CB8AC3E}">
        <p14:creationId xmlns:p14="http://schemas.microsoft.com/office/powerpoint/2010/main" val="4226949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recap certain things  READ the last part of Mark 2:5-12.   READ Daniel 7:13-14.</a:t>
            </a:r>
          </a:p>
          <a:p>
            <a:endParaRPr lang="en-US" dirty="0"/>
          </a:p>
          <a:p>
            <a:r>
              <a:rPr lang="en-US" dirty="0"/>
              <a:t>Those present think he may be committing blasphemy.  “A verbal insult uttered intentionally and malevolently against God, revealing the offender’s contempt for Him.”  It obviously also includes actions that suggestion you are taking on the role of YHWH!</a:t>
            </a:r>
          </a:p>
          <a:p>
            <a:endParaRPr lang="en-US" dirty="0"/>
          </a:p>
          <a:p>
            <a:r>
              <a:rPr lang="en-US" dirty="0"/>
              <a:t>Punishable by DEATH.</a:t>
            </a:r>
          </a:p>
          <a:p>
            <a:endParaRPr lang="en-US" dirty="0"/>
          </a:p>
          <a:p>
            <a:r>
              <a:rPr lang="en-US" dirty="0"/>
              <a:t>Also in lesson 3, he stilled the storm, again an action only attributable to the God of Israel as we saw in Psalm 107.  While others could manipulate material items to control water, it was God working, not the person.  In Jesus’s case, Jesus spoke and the storms and water obeyed.</a:t>
            </a:r>
          </a:p>
        </p:txBody>
      </p:sp>
      <p:sp>
        <p:nvSpPr>
          <p:cNvPr id="4" name="Slide Number Placeholder 3"/>
          <p:cNvSpPr>
            <a:spLocks noGrp="1"/>
          </p:cNvSpPr>
          <p:nvPr>
            <p:ph type="sldNum" sz="quarter" idx="5"/>
          </p:nvPr>
        </p:nvSpPr>
        <p:spPr/>
        <p:txBody>
          <a:bodyPr/>
          <a:lstStyle/>
          <a:p>
            <a:fld id="{22CC120A-D6EF-4E31-99AB-2FFE5EF03852}" type="slidenum">
              <a:rPr lang="en-US" smtClean="0"/>
              <a:t>4</a:t>
            </a:fld>
            <a:endParaRPr lang="en-US" dirty="0"/>
          </a:p>
        </p:txBody>
      </p:sp>
    </p:spTree>
    <p:extLst>
      <p:ext uri="{BB962C8B-B14F-4D97-AF65-F5344CB8AC3E}">
        <p14:creationId xmlns:p14="http://schemas.microsoft.com/office/powerpoint/2010/main" val="4160542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lesson 4, we also saw him controlling the storm, but upped the ante by using the name of God, </a:t>
            </a:r>
            <a:r>
              <a:rPr lang="en-US" i="1" dirty="0"/>
              <a:t>ego eimi</a:t>
            </a:r>
            <a:r>
              <a:rPr lang="en-US" dirty="0"/>
              <a:t>, the same name that God gave to Moses at the burning bush.</a:t>
            </a:r>
          </a:p>
          <a:p>
            <a:endParaRPr lang="en-US" dirty="0"/>
          </a:p>
          <a:p>
            <a:r>
              <a:rPr lang="en-US" dirty="0"/>
              <a:t>I told you on several occasions that monotheism in the time of Jesus was complicated.  We already talked about Daniel 7, but that is not the only place where there appears to be a “second” person sharing the throne of God.  READ Psalm 110.</a:t>
            </a:r>
          </a:p>
          <a:p>
            <a:endParaRPr lang="en-US" dirty="0"/>
          </a:p>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5</a:t>
            </a:fld>
            <a:endParaRPr lang="en-US" dirty="0"/>
          </a:p>
        </p:txBody>
      </p:sp>
    </p:spTree>
    <p:extLst>
      <p:ext uri="{BB962C8B-B14F-4D97-AF65-F5344CB8AC3E}">
        <p14:creationId xmlns:p14="http://schemas.microsoft.com/office/powerpoint/2010/main" val="3171892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we get to the question of the Chief Priest.</a:t>
            </a:r>
          </a:p>
          <a:p>
            <a:endParaRPr lang="en-US" dirty="0"/>
          </a:p>
          <a:p>
            <a:r>
              <a:rPr lang="en-US" dirty="0"/>
              <a:t>Remember, Messiah simply means anointed one.  Anointing applies to priests, prophets and kings.  Many people before and after him claimed to be the Messiah and were not crucified.  All Davidic kings were considered sons of God.  Look at Psalm 2:7, the Psalm sang at every Davidic coronation.</a:t>
            </a:r>
          </a:p>
          <a:p>
            <a:endParaRPr lang="en-US" dirty="0"/>
          </a:p>
          <a:p>
            <a:r>
              <a:rPr lang="en-US" dirty="0"/>
              <a:t>But Jesus did not answer yes!</a:t>
            </a:r>
          </a:p>
        </p:txBody>
      </p:sp>
      <p:sp>
        <p:nvSpPr>
          <p:cNvPr id="4" name="Slide Number Placeholder 3"/>
          <p:cNvSpPr>
            <a:spLocks noGrp="1"/>
          </p:cNvSpPr>
          <p:nvPr>
            <p:ph type="sldNum" sz="quarter" idx="5"/>
          </p:nvPr>
        </p:nvSpPr>
        <p:spPr/>
        <p:txBody>
          <a:bodyPr/>
          <a:lstStyle/>
          <a:p>
            <a:fld id="{22CC120A-D6EF-4E31-99AB-2FFE5EF03852}" type="slidenum">
              <a:rPr lang="en-US" smtClean="0"/>
              <a:t>6</a:t>
            </a:fld>
            <a:endParaRPr lang="en-US" dirty="0"/>
          </a:p>
        </p:txBody>
      </p:sp>
    </p:spTree>
    <p:extLst>
      <p:ext uri="{BB962C8B-B14F-4D97-AF65-F5344CB8AC3E}">
        <p14:creationId xmlns:p14="http://schemas.microsoft.com/office/powerpoint/2010/main" val="136790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CC120A-D6EF-4E31-99AB-2FFE5EF03852}" type="slidenum">
              <a:rPr lang="en-US" smtClean="0"/>
              <a:t>7</a:t>
            </a:fld>
            <a:endParaRPr lang="en-US" dirty="0"/>
          </a:p>
        </p:txBody>
      </p:sp>
    </p:spTree>
    <p:extLst>
      <p:ext uri="{BB962C8B-B14F-4D97-AF65-F5344CB8AC3E}">
        <p14:creationId xmlns:p14="http://schemas.microsoft.com/office/powerpoint/2010/main" val="717127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0BD0A3-033F-4B35-AFF9-CF62971FE386}"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3A2DF276-7493-40EA-8FC5-35E6739FFD74}"/>
              </a:ext>
            </a:extLst>
          </p:cNvPr>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454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EC2B022-1820-4AED-BCD4-B90AF6E588B9}"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6517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2962CA-75B5-4FE9-9ED3-285706A72A67}"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74270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8C3FA5-D1DD-4EDB-9525-439B8194A949}"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47575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F9175C-2A69-480B-9DC7-F36108072750}"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413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CA5E7CF-83C8-4F1E-B269-E71A11225D1F}"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3400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576991-FC3D-421A-B911-EC715FEF308A}"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35405624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29FD76-24C6-4DB6-94EF-CD4F6BDF4FC6}"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dirty="0"/>
              <a:t>©Copyright, 2018 The Relentless Catholic.  All Rights Reserved. </a:t>
            </a:r>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9444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1891E3-281D-4343-9458-E75ABDAAF498}"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702767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EDFB8A3-BBF1-4B4E-AB64-F4102FE6A96F}" type="datetime1">
              <a:rPr lang="en-US" smtClean="0"/>
              <a:t>3/24/2019</a:t>
            </a:fld>
            <a:endParaRPr lang="en-US" dirty="0"/>
          </a:p>
        </p:txBody>
      </p:sp>
      <p:sp>
        <p:nvSpPr>
          <p:cNvPr id="5" name="Footer Placeholder 4"/>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8866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9FCF4E-A852-4AA7-BB03-2AFC1A11FC6A}" type="datetime1">
              <a:rPr lang="en-US" smtClean="0"/>
              <a:t>3/24/2019</a:t>
            </a:fld>
            <a:endParaRPr lang="en-US" dirty="0"/>
          </a:p>
        </p:txBody>
      </p:sp>
      <p:sp>
        <p:nvSpPr>
          <p:cNvPr id="6" name="Footer Placeholder 5"/>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3247150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52B60E7-9454-40D4-91C1-647F8D6B1FD6}" type="datetime1">
              <a:rPr lang="en-US" smtClean="0"/>
              <a:t>3/24/2019</a:t>
            </a:fld>
            <a:endParaRPr lang="en-US" dirty="0"/>
          </a:p>
        </p:txBody>
      </p:sp>
      <p:sp>
        <p:nvSpPr>
          <p:cNvPr id="8" name="Footer Placeholder 7"/>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31964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0FE7D9-26E0-4C8B-B150-77050B70A936}" type="datetime1">
              <a:rPr lang="en-US" smtClean="0"/>
              <a:t>3/24/2019</a:t>
            </a:fld>
            <a:endParaRPr lang="en-US" dirty="0"/>
          </a:p>
        </p:txBody>
      </p:sp>
      <p:sp>
        <p:nvSpPr>
          <p:cNvPr id="4" name="Footer Placeholder 3"/>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2605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FF0CF1-2279-4DD7-AD13-4F9FA5778E94}" type="datetime1">
              <a:rPr lang="en-US" smtClean="0"/>
              <a:t>3/24/2019</a:t>
            </a:fld>
            <a:endParaRPr lang="en-US" dirty="0"/>
          </a:p>
        </p:txBody>
      </p:sp>
      <p:sp>
        <p:nvSpPr>
          <p:cNvPr id="3" name="Footer Placeholder 2"/>
          <p:cNvSpPr>
            <a:spLocks noGrp="1"/>
          </p:cNvSpPr>
          <p:nvPr>
            <p:ph type="ftr" sz="quarter" idx="11"/>
          </p:nvPr>
        </p:nvSpPr>
        <p:spPr/>
        <p:txBody>
          <a:bodyPr/>
          <a:lstStyle/>
          <a:p>
            <a:r>
              <a:rPr lang="en-US" dirty="0"/>
              <a:t>©Copyright, 2019 The Relentless Catholic.  All Rights Reserved. </a:t>
            </a:r>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8574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FD8AE9A-A779-4189-A95D-A41C2D20DF6F}" type="datetime1">
              <a:rPr lang="en-US" smtClean="0"/>
              <a:t>3/24/2019</a:t>
            </a:fld>
            <a:endParaRPr lang="en-US" dirty="0"/>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296481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dirty="0"/>
              <a:t>©Copyright, 2018 The Relentless Catholic.  All Rights Reserved. </a:t>
            </a:r>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
        <p:nvSpPr>
          <p:cNvPr id="5" name="Date Placeholder 4"/>
          <p:cNvSpPr>
            <a:spLocks noGrp="1"/>
          </p:cNvSpPr>
          <p:nvPr>
            <p:ph type="dt" sz="half" idx="10"/>
          </p:nvPr>
        </p:nvSpPr>
        <p:spPr/>
        <p:txBody>
          <a:bodyPr/>
          <a:lstStyle/>
          <a:p>
            <a:fld id="{B1455CC1-D7C5-4942-B77A-8B3D19F0FE31}" type="datetime1">
              <a:rPr lang="en-US" smtClean="0"/>
              <a:t>3/24/2019</a:t>
            </a:fld>
            <a:endParaRPr lang="en-US" dirty="0"/>
          </a:p>
        </p:txBody>
      </p:sp>
    </p:spTree>
    <p:extLst>
      <p:ext uri="{BB962C8B-B14F-4D97-AF65-F5344CB8AC3E}">
        <p14:creationId xmlns:p14="http://schemas.microsoft.com/office/powerpoint/2010/main" val="2997730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9BFA815-A1CB-4361-929F-D3BD8CA38D9E}" type="datetime1">
              <a:rPr lang="en-US" smtClean="0"/>
              <a:t>3/24/2019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b="1" dirty="0"/>
              <a:t>©Copyright, 2019 The Relentless Catholic.  All Rights Reserved.</a:t>
            </a:r>
            <a:endParaRPr lang="en-US" dirty="0"/>
          </a:p>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pic>
        <p:nvPicPr>
          <p:cNvPr id="18" name="Picture 17">
            <a:extLst>
              <a:ext uri="{FF2B5EF4-FFF2-40B4-BE49-F238E27FC236}">
                <a16:creationId xmlns:a16="http://schemas.microsoft.com/office/drawing/2014/main" id="{12A376E7-BE41-4A10-A098-40BC79B842D6}"/>
              </a:ext>
            </a:extLst>
          </p:cNvPr>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420350" y="0"/>
            <a:ext cx="1771650" cy="1357630"/>
          </a:xfrm>
          <a:prstGeom prst="rect">
            <a:avLst/>
          </a:prstGeom>
          <a:noFill/>
          <a:ln>
            <a:noFill/>
          </a:ln>
        </p:spPr>
      </p:pic>
    </p:spTree>
    <p:extLst>
      <p:ext uri="{BB962C8B-B14F-4D97-AF65-F5344CB8AC3E}">
        <p14:creationId xmlns:p14="http://schemas.microsoft.com/office/powerpoint/2010/main" val="261883700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hf hd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herelentlesscatholic.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sdecker18@tx.rr.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DB82-659B-415E-AA97-3A405D2B1D4D}"/>
              </a:ext>
            </a:extLst>
          </p:cNvPr>
          <p:cNvSpPr>
            <a:spLocks noGrp="1"/>
          </p:cNvSpPr>
          <p:nvPr>
            <p:ph type="ctrTitle"/>
          </p:nvPr>
        </p:nvSpPr>
        <p:spPr/>
        <p:txBody>
          <a:bodyPr/>
          <a:lstStyle/>
          <a:p>
            <a:br>
              <a:rPr lang="en-US" sz="4000" dirty="0"/>
            </a:br>
            <a:br>
              <a:rPr lang="en-US" sz="4000" dirty="0"/>
            </a:br>
            <a:br>
              <a:rPr lang="en-US" sz="4000" dirty="0"/>
            </a:br>
            <a:r>
              <a:rPr lang="en-US" sz="4000" dirty="0"/>
              <a:t>Mark’s Messianic Secret?</a:t>
            </a:r>
            <a:br>
              <a:rPr lang="en-US" sz="4000" dirty="0"/>
            </a:br>
            <a:endParaRPr lang="en-US" dirty="0"/>
          </a:p>
        </p:txBody>
      </p:sp>
      <p:sp>
        <p:nvSpPr>
          <p:cNvPr id="3" name="Subtitle 2">
            <a:extLst>
              <a:ext uri="{FF2B5EF4-FFF2-40B4-BE49-F238E27FC236}">
                <a16:creationId xmlns:a16="http://schemas.microsoft.com/office/drawing/2014/main" id="{6AF8EF5D-9D1B-46AF-B280-885976026A11}"/>
              </a:ext>
            </a:extLst>
          </p:cNvPr>
          <p:cNvSpPr>
            <a:spLocks noGrp="1"/>
          </p:cNvSpPr>
          <p:nvPr>
            <p:ph type="subTitle" idx="1"/>
          </p:nvPr>
        </p:nvSpPr>
        <p:spPr>
          <a:xfrm>
            <a:off x="1082180" y="4050833"/>
            <a:ext cx="8191823" cy="1561402"/>
          </a:xfrm>
        </p:spPr>
        <p:txBody>
          <a:bodyPr>
            <a:normAutofit fontScale="25000" lnSpcReduction="20000"/>
          </a:bodyPr>
          <a:lstStyle/>
          <a:p>
            <a:endParaRPr lang="en-US" sz="2400" dirty="0"/>
          </a:p>
          <a:p>
            <a:r>
              <a:rPr lang="en-US" sz="8600" dirty="0">
                <a:solidFill>
                  <a:schemeClr val="tx1"/>
                </a:solidFill>
                <a:hlinkClick r:id="rId3">
                  <a:extLst>
                    <a:ext uri="{A12FA001-AC4F-418D-AE19-62706E023703}">
                      <ahyp:hlinkClr xmlns:ahyp="http://schemas.microsoft.com/office/drawing/2018/hyperlinkcolor" val="tx"/>
                    </a:ext>
                  </a:extLst>
                </a:hlinkClick>
              </a:rPr>
              <a:t>www.therelentlesscatholic.com</a:t>
            </a:r>
            <a:endParaRPr lang="en-US" sz="8600" dirty="0">
              <a:solidFill>
                <a:schemeClr val="tx1"/>
              </a:solidFill>
            </a:endParaRPr>
          </a:p>
          <a:p>
            <a:br>
              <a:rPr lang="en-US" sz="8600" dirty="0">
                <a:solidFill>
                  <a:schemeClr val="tx1"/>
                </a:solidFill>
              </a:rPr>
            </a:br>
            <a:r>
              <a:rPr lang="en-US" sz="8600" dirty="0">
                <a:solidFill>
                  <a:schemeClr val="tx1"/>
                </a:solidFill>
                <a:hlinkClick r:id="rId4">
                  <a:extLst>
                    <a:ext uri="{A12FA001-AC4F-418D-AE19-62706E023703}">
                      <ahyp:hlinkClr xmlns:ahyp="http://schemas.microsoft.com/office/drawing/2018/hyperlinkcolor" val="tx"/>
                    </a:ext>
                  </a:extLst>
                </a:hlinkClick>
              </a:rPr>
              <a:t>sdecker18@tx.rr.com</a:t>
            </a:r>
            <a:br>
              <a:rPr lang="en-US" sz="6200" dirty="0"/>
            </a:br>
            <a:endParaRPr lang="en-US" sz="6200" dirty="0"/>
          </a:p>
        </p:txBody>
      </p:sp>
      <p:sp>
        <p:nvSpPr>
          <p:cNvPr id="4" name="Footer Placeholder 3">
            <a:extLst>
              <a:ext uri="{FF2B5EF4-FFF2-40B4-BE49-F238E27FC236}">
                <a16:creationId xmlns:a16="http://schemas.microsoft.com/office/drawing/2014/main" id="{044C1784-D690-4FC9-8B3D-226ED02FA3AF}"/>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4C88D592-7D34-4443-8107-327394BE46C7}"/>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Tree>
    <p:extLst>
      <p:ext uri="{BB962C8B-B14F-4D97-AF65-F5344CB8AC3E}">
        <p14:creationId xmlns:p14="http://schemas.microsoft.com/office/powerpoint/2010/main" val="1710183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CC79A-8D4E-4086-BCB9-23F3AEEF88D2}"/>
              </a:ext>
            </a:extLst>
          </p:cNvPr>
          <p:cNvSpPr>
            <a:spLocks noGrp="1"/>
          </p:cNvSpPr>
          <p:nvPr>
            <p:ph type="title"/>
          </p:nvPr>
        </p:nvSpPr>
        <p:spPr>
          <a:xfrm>
            <a:off x="677334" y="609600"/>
            <a:ext cx="8596668" cy="1084976"/>
          </a:xfrm>
        </p:spPr>
        <p:txBody>
          <a:bodyPr/>
          <a:lstStyle/>
          <a:p>
            <a:r>
              <a:rPr lang="en-US" dirty="0"/>
              <a:t>Introduction	</a:t>
            </a:r>
          </a:p>
        </p:txBody>
      </p:sp>
      <p:sp>
        <p:nvSpPr>
          <p:cNvPr id="3" name="Content Placeholder 2">
            <a:extLst>
              <a:ext uri="{FF2B5EF4-FFF2-40B4-BE49-F238E27FC236}">
                <a16:creationId xmlns:a16="http://schemas.microsoft.com/office/drawing/2014/main" id="{236D3101-9ACB-4EDF-8F20-1BDDF1A4B87C}"/>
              </a:ext>
            </a:extLst>
          </p:cNvPr>
          <p:cNvSpPr>
            <a:spLocks noGrp="1"/>
          </p:cNvSpPr>
          <p:nvPr>
            <p:ph idx="1"/>
          </p:nvPr>
        </p:nvSpPr>
        <p:spPr>
          <a:xfrm>
            <a:off x="677334" y="1694577"/>
            <a:ext cx="8596668" cy="4346786"/>
          </a:xfrm>
        </p:spPr>
        <p:txBody>
          <a:bodyPr/>
          <a:lstStyle/>
          <a:p>
            <a:r>
              <a:rPr lang="en-US" dirty="0"/>
              <a:t>Scholars use this title to explain Jesus’s desire for secrecy (Wilhelm Wrede)</a:t>
            </a:r>
          </a:p>
          <a:p>
            <a:pPr lvl="1"/>
            <a:r>
              <a:rPr lang="en-US" dirty="0"/>
              <a:t>Demons – 1:25, 1:34, 3:12</a:t>
            </a:r>
          </a:p>
          <a:p>
            <a:pPr lvl="1"/>
            <a:r>
              <a:rPr lang="en-US" dirty="0"/>
              <a:t>Men – 5:43, 7:36, 8:26, 8:30, 9:9</a:t>
            </a:r>
          </a:p>
          <a:p>
            <a:r>
              <a:rPr lang="en-US" dirty="0"/>
              <a:t>Messiah</a:t>
            </a:r>
          </a:p>
          <a:p>
            <a:pPr lvl="1"/>
            <a:r>
              <a:rPr lang="en-US" dirty="0"/>
              <a:t>Expectation – Warrior</a:t>
            </a:r>
          </a:p>
          <a:p>
            <a:pPr lvl="1"/>
            <a:r>
              <a:rPr lang="en-US" dirty="0"/>
              <a:t>Cyrus, Alexander the Great, Qumran (2)</a:t>
            </a:r>
          </a:p>
          <a:p>
            <a:r>
              <a:rPr lang="en-US" dirty="0"/>
              <a:t>Son of God</a:t>
            </a:r>
          </a:p>
          <a:p>
            <a:pPr lvl="1"/>
            <a:r>
              <a:rPr lang="en-US" dirty="0"/>
              <a:t>Davidic Kings (Psalm 2)</a:t>
            </a:r>
          </a:p>
          <a:p>
            <a:pPr lvl="1"/>
            <a:r>
              <a:rPr lang="en-US" dirty="0"/>
              <a:t>Corporate Israel</a:t>
            </a:r>
          </a:p>
          <a:p>
            <a:r>
              <a:rPr lang="en-US" dirty="0"/>
              <a:t>There is a secret in Mark, but it is much more than “Messianic”</a:t>
            </a:r>
          </a:p>
          <a:p>
            <a:endParaRPr lang="en-US" dirty="0"/>
          </a:p>
          <a:p>
            <a:pPr marL="0" indent="0">
              <a:buNone/>
            </a:pPr>
            <a:endParaRPr lang="en-US" dirty="0"/>
          </a:p>
        </p:txBody>
      </p:sp>
      <p:sp>
        <p:nvSpPr>
          <p:cNvPr id="4" name="Footer Placeholder 3">
            <a:extLst>
              <a:ext uri="{FF2B5EF4-FFF2-40B4-BE49-F238E27FC236}">
                <a16:creationId xmlns:a16="http://schemas.microsoft.com/office/drawing/2014/main" id="{8D24A36E-2AEB-4CA9-9896-62398B0D6155}"/>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3E855ADE-4A0B-4457-A89A-F953A00AD25A}"/>
              </a:ext>
            </a:extLst>
          </p:cNvPr>
          <p:cNvSpPr>
            <a:spLocks noGrp="1"/>
          </p:cNvSpPr>
          <p:nvPr>
            <p:ph type="sldNum" sz="quarter" idx="12"/>
          </p:nvPr>
        </p:nvSpPr>
        <p:spPr/>
        <p:txBody>
          <a:bodyPr/>
          <a:lstStyle/>
          <a:p>
            <a:fld id="{519954A3-9DFD-4C44-94BA-B95130A3BA1C}" type="slidenum">
              <a:rPr lang="en-US" smtClean="0"/>
              <a:t>2</a:t>
            </a:fld>
            <a:endParaRPr lang="en-US" dirty="0"/>
          </a:p>
        </p:txBody>
      </p:sp>
    </p:spTree>
    <p:extLst>
      <p:ext uri="{BB962C8B-B14F-4D97-AF65-F5344CB8AC3E}">
        <p14:creationId xmlns:p14="http://schemas.microsoft.com/office/powerpoint/2010/main" val="4226030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73EF1-A62C-4EEE-A4FA-C1F9AFFDE150}"/>
              </a:ext>
            </a:extLst>
          </p:cNvPr>
          <p:cNvSpPr>
            <a:spLocks noGrp="1"/>
          </p:cNvSpPr>
          <p:nvPr>
            <p:ph type="title"/>
          </p:nvPr>
        </p:nvSpPr>
        <p:spPr/>
        <p:txBody>
          <a:bodyPr/>
          <a:lstStyle/>
          <a:p>
            <a:r>
              <a:rPr lang="en-US" dirty="0"/>
              <a:t>The Proclamation of John the Baptist</a:t>
            </a:r>
          </a:p>
        </p:txBody>
      </p:sp>
      <p:sp>
        <p:nvSpPr>
          <p:cNvPr id="3" name="Content Placeholder 2">
            <a:extLst>
              <a:ext uri="{FF2B5EF4-FFF2-40B4-BE49-F238E27FC236}">
                <a16:creationId xmlns:a16="http://schemas.microsoft.com/office/drawing/2014/main" id="{5EF6345D-3C62-4446-80F4-5196655B7986}"/>
              </a:ext>
            </a:extLst>
          </p:cNvPr>
          <p:cNvSpPr>
            <a:spLocks noGrp="1"/>
          </p:cNvSpPr>
          <p:nvPr>
            <p:ph idx="1"/>
          </p:nvPr>
        </p:nvSpPr>
        <p:spPr/>
        <p:txBody>
          <a:bodyPr/>
          <a:lstStyle/>
          <a:p>
            <a:r>
              <a:rPr lang="en-US" dirty="0"/>
              <a:t>Verse 1:3 is citing Isaiah 40:3</a:t>
            </a:r>
          </a:p>
          <a:p>
            <a:pPr lvl="1"/>
            <a:r>
              <a:rPr lang="en-US" dirty="0"/>
              <a:t>A voice cries out: “In the wilderness prepare the way of the </a:t>
            </a:r>
            <a:r>
              <a:rPr lang="en-US" cap="small" dirty="0"/>
              <a:t>Lord</a:t>
            </a:r>
            <a:r>
              <a:rPr lang="en-US" dirty="0"/>
              <a:t>, make straight in the desert a highway for our God.” </a:t>
            </a:r>
          </a:p>
          <a:p>
            <a:r>
              <a:rPr lang="en-US" dirty="0"/>
              <a:t>The </a:t>
            </a:r>
            <a:r>
              <a:rPr lang="en-US" cap="small" dirty="0"/>
              <a:t>Lord</a:t>
            </a:r>
            <a:r>
              <a:rPr lang="en-US" dirty="0"/>
              <a:t> in Isaiah 40:3 is YHWH</a:t>
            </a:r>
          </a:p>
          <a:p>
            <a:r>
              <a:rPr lang="en-US" dirty="0"/>
              <a:t>In Mark, the voice crying out of the wilderness is John the Baptist and he is making the path straight for Jesus</a:t>
            </a:r>
          </a:p>
        </p:txBody>
      </p:sp>
      <p:sp>
        <p:nvSpPr>
          <p:cNvPr id="4" name="Footer Placeholder 3">
            <a:extLst>
              <a:ext uri="{FF2B5EF4-FFF2-40B4-BE49-F238E27FC236}">
                <a16:creationId xmlns:a16="http://schemas.microsoft.com/office/drawing/2014/main" id="{21537D24-DBF6-4E34-A5F7-A72C39C4355A}"/>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88A51E2D-3EAD-4320-A219-00573B38ED2C}"/>
              </a:ext>
            </a:extLst>
          </p:cNvPr>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42502904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C765F-9C81-4C06-A133-1FA7AD82F2A7}"/>
              </a:ext>
            </a:extLst>
          </p:cNvPr>
          <p:cNvSpPr>
            <a:spLocks noGrp="1"/>
          </p:cNvSpPr>
          <p:nvPr>
            <p:ph type="title"/>
          </p:nvPr>
        </p:nvSpPr>
        <p:spPr/>
        <p:txBody>
          <a:bodyPr/>
          <a:lstStyle/>
          <a:p>
            <a:r>
              <a:rPr lang="en-US" dirty="0"/>
              <a:t>Jesus Heals a Paralytic</a:t>
            </a:r>
          </a:p>
        </p:txBody>
      </p:sp>
      <p:sp>
        <p:nvSpPr>
          <p:cNvPr id="3" name="Content Placeholder 2">
            <a:extLst>
              <a:ext uri="{FF2B5EF4-FFF2-40B4-BE49-F238E27FC236}">
                <a16:creationId xmlns:a16="http://schemas.microsoft.com/office/drawing/2014/main" id="{520074DB-B9E6-487D-BC00-226D84FCB15F}"/>
              </a:ext>
            </a:extLst>
          </p:cNvPr>
          <p:cNvSpPr>
            <a:spLocks noGrp="1"/>
          </p:cNvSpPr>
          <p:nvPr>
            <p:ph idx="1"/>
          </p:nvPr>
        </p:nvSpPr>
        <p:spPr/>
        <p:txBody>
          <a:bodyPr/>
          <a:lstStyle/>
          <a:p>
            <a:r>
              <a:rPr lang="en-US" dirty="0"/>
              <a:t>Healing the paralytic</a:t>
            </a:r>
          </a:p>
          <a:p>
            <a:pPr lvl="1"/>
            <a:r>
              <a:rPr lang="en-US" dirty="0"/>
              <a:t>Jesus calls himself the Son of Man</a:t>
            </a:r>
          </a:p>
          <a:p>
            <a:pPr lvl="1"/>
            <a:r>
              <a:rPr lang="en-US" dirty="0"/>
              <a:t>Jesus forgives sins, which only God can do</a:t>
            </a:r>
          </a:p>
          <a:p>
            <a:pPr lvl="1"/>
            <a:r>
              <a:rPr lang="en-US" dirty="0"/>
              <a:t>Blasphemy?</a:t>
            </a:r>
          </a:p>
          <a:p>
            <a:r>
              <a:rPr lang="en-US" dirty="0"/>
              <a:t>Israel was monotheistic, but the subject was complicated</a:t>
            </a:r>
          </a:p>
          <a:p>
            <a:pPr lvl="1"/>
            <a:r>
              <a:rPr lang="en-US" dirty="0"/>
              <a:t>Daniel 7</a:t>
            </a:r>
          </a:p>
          <a:p>
            <a:pPr lvl="1"/>
            <a:r>
              <a:rPr lang="en-US" dirty="0"/>
              <a:t>Psalm 110</a:t>
            </a:r>
          </a:p>
          <a:p>
            <a:pPr lvl="1"/>
            <a:r>
              <a:rPr lang="en-US" dirty="0"/>
              <a:t>Isaiah 9</a:t>
            </a:r>
          </a:p>
          <a:p>
            <a:endParaRPr lang="en-US" dirty="0"/>
          </a:p>
        </p:txBody>
      </p:sp>
      <p:sp>
        <p:nvSpPr>
          <p:cNvPr id="4" name="Footer Placeholder 3">
            <a:extLst>
              <a:ext uri="{FF2B5EF4-FFF2-40B4-BE49-F238E27FC236}">
                <a16:creationId xmlns:a16="http://schemas.microsoft.com/office/drawing/2014/main" id="{50F93524-5B45-4A57-A6EB-7351B397551A}"/>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25F6D70D-B360-4B1F-9F6F-E5FFEF86C24D}"/>
              </a:ext>
            </a:extLst>
          </p:cNvPr>
          <p:cNvSpPr>
            <a:spLocks noGrp="1"/>
          </p:cNvSpPr>
          <p:nvPr>
            <p:ph type="sldNum" sz="quarter" idx="12"/>
          </p:nvPr>
        </p:nvSpPr>
        <p:spPr/>
        <p:txBody>
          <a:bodyPr/>
          <a:lstStyle/>
          <a:p>
            <a:fld id="{519954A3-9DFD-4C44-94BA-B95130A3BA1C}" type="slidenum">
              <a:rPr lang="en-US" smtClean="0"/>
              <a:t>4</a:t>
            </a:fld>
            <a:endParaRPr lang="en-US" dirty="0"/>
          </a:p>
        </p:txBody>
      </p:sp>
    </p:spTree>
    <p:extLst>
      <p:ext uri="{BB962C8B-B14F-4D97-AF65-F5344CB8AC3E}">
        <p14:creationId xmlns:p14="http://schemas.microsoft.com/office/powerpoint/2010/main" val="16392816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EDF62-7A32-4E1B-9489-5CB5EA2FD044}"/>
              </a:ext>
            </a:extLst>
          </p:cNvPr>
          <p:cNvSpPr>
            <a:spLocks noGrp="1"/>
          </p:cNvSpPr>
          <p:nvPr>
            <p:ph type="title"/>
          </p:nvPr>
        </p:nvSpPr>
        <p:spPr/>
        <p:txBody>
          <a:bodyPr/>
          <a:lstStyle/>
          <a:p>
            <a:r>
              <a:rPr lang="en-US" dirty="0"/>
              <a:t>Jesus Stills a Storm and Walks on the Water</a:t>
            </a:r>
          </a:p>
        </p:txBody>
      </p:sp>
      <p:sp>
        <p:nvSpPr>
          <p:cNvPr id="3" name="Content Placeholder 2">
            <a:extLst>
              <a:ext uri="{FF2B5EF4-FFF2-40B4-BE49-F238E27FC236}">
                <a16:creationId xmlns:a16="http://schemas.microsoft.com/office/drawing/2014/main" id="{DA496241-AF7C-4937-8EB6-CE82F9F985F1}"/>
              </a:ext>
            </a:extLst>
          </p:cNvPr>
          <p:cNvSpPr>
            <a:spLocks noGrp="1"/>
          </p:cNvSpPr>
          <p:nvPr>
            <p:ph idx="1"/>
          </p:nvPr>
        </p:nvSpPr>
        <p:spPr/>
        <p:txBody>
          <a:bodyPr>
            <a:normAutofit/>
          </a:bodyPr>
          <a:lstStyle/>
          <a:p>
            <a:r>
              <a:rPr lang="en-US" dirty="0"/>
              <a:t>Jesus stills a storm (Chapter 4)</a:t>
            </a:r>
          </a:p>
          <a:p>
            <a:pPr lvl="1"/>
            <a:r>
              <a:rPr lang="en-US" dirty="0"/>
              <a:t>Psalm 107:23 – 30 - YHWH was the calmer of the storm</a:t>
            </a:r>
          </a:p>
          <a:p>
            <a:r>
              <a:rPr lang="en-US" dirty="0"/>
              <a:t>Jesus walks on water (Chapter 6)</a:t>
            </a:r>
          </a:p>
          <a:p>
            <a:pPr lvl="1"/>
            <a:r>
              <a:rPr lang="en-US" dirty="0"/>
              <a:t>Controlling the storm, like Chapter 4, but more</a:t>
            </a:r>
          </a:p>
          <a:p>
            <a:pPr lvl="1"/>
            <a:r>
              <a:rPr lang="en-US" dirty="0"/>
              <a:t>Mark 6:50 - It is I </a:t>
            </a:r>
            <a:r>
              <a:rPr lang="en-US" i="1" dirty="0"/>
              <a:t>– ego eimi</a:t>
            </a:r>
          </a:p>
          <a:p>
            <a:pPr lvl="1"/>
            <a:r>
              <a:rPr lang="en-US" dirty="0"/>
              <a:t>Exodus 3:14 – I Am - </a:t>
            </a:r>
            <a:r>
              <a:rPr lang="en-US" i="1" dirty="0"/>
              <a:t>ego eimi </a:t>
            </a:r>
            <a:r>
              <a:rPr lang="en-US" dirty="0"/>
              <a:t>(The Name of God – YHWH)</a:t>
            </a:r>
            <a:endParaRPr lang="en-US" i="1" dirty="0"/>
          </a:p>
          <a:p>
            <a:pPr lvl="1"/>
            <a:r>
              <a:rPr lang="en-US" dirty="0"/>
              <a:t>Both translations are acceptable, must rely on context</a:t>
            </a:r>
          </a:p>
          <a:p>
            <a:pPr lvl="2"/>
            <a:r>
              <a:rPr lang="en-US" dirty="0"/>
              <a:t>HE WAS WALKING ON WATER</a:t>
            </a:r>
          </a:p>
          <a:p>
            <a:pPr lvl="1"/>
            <a:r>
              <a:rPr lang="en-US" dirty="0"/>
              <a:t>Matthew 14 version, they worship Jesus</a:t>
            </a:r>
          </a:p>
          <a:p>
            <a:pPr lvl="1"/>
            <a:endParaRPr lang="en-US" dirty="0"/>
          </a:p>
          <a:p>
            <a:endParaRPr lang="en-US" dirty="0"/>
          </a:p>
        </p:txBody>
      </p:sp>
      <p:sp>
        <p:nvSpPr>
          <p:cNvPr id="4" name="Footer Placeholder 3">
            <a:extLst>
              <a:ext uri="{FF2B5EF4-FFF2-40B4-BE49-F238E27FC236}">
                <a16:creationId xmlns:a16="http://schemas.microsoft.com/office/drawing/2014/main" id="{75DB944E-5131-4688-B471-883BEA88D979}"/>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08A857A3-CD6B-4D56-90B6-3F25C60C53CB}"/>
              </a:ext>
            </a:extLst>
          </p:cNvPr>
          <p:cNvSpPr>
            <a:spLocks noGrp="1"/>
          </p:cNvSpPr>
          <p:nvPr>
            <p:ph type="sldNum" sz="quarter" idx="12"/>
          </p:nvPr>
        </p:nvSpPr>
        <p:spPr/>
        <p:txBody>
          <a:bodyPr/>
          <a:lstStyle/>
          <a:p>
            <a:fld id="{519954A3-9DFD-4C44-94BA-B95130A3BA1C}" type="slidenum">
              <a:rPr lang="en-US" smtClean="0"/>
              <a:t>5</a:t>
            </a:fld>
            <a:endParaRPr lang="en-US" dirty="0"/>
          </a:p>
        </p:txBody>
      </p:sp>
    </p:spTree>
    <p:extLst>
      <p:ext uri="{BB962C8B-B14F-4D97-AF65-F5344CB8AC3E}">
        <p14:creationId xmlns:p14="http://schemas.microsoft.com/office/powerpoint/2010/main" val="1651460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6B95E-0E1A-4B05-8470-CAFC45C0F954}"/>
              </a:ext>
            </a:extLst>
          </p:cNvPr>
          <p:cNvSpPr>
            <a:spLocks noGrp="1"/>
          </p:cNvSpPr>
          <p:nvPr>
            <p:ph type="title"/>
          </p:nvPr>
        </p:nvSpPr>
        <p:spPr/>
        <p:txBody>
          <a:bodyPr/>
          <a:lstStyle/>
          <a:p>
            <a:r>
              <a:rPr lang="en-US" dirty="0"/>
              <a:t>Jesus before the Council</a:t>
            </a:r>
          </a:p>
        </p:txBody>
      </p:sp>
      <p:sp>
        <p:nvSpPr>
          <p:cNvPr id="3" name="Content Placeholder 2">
            <a:extLst>
              <a:ext uri="{FF2B5EF4-FFF2-40B4-BE49-F238E27FC236}">
                <a16:creationId xmlns:a16="http://schemas.microsoft.com/office/drawing/2014/main" id="{EAB21C83-96CB-44C1-A52B-2C5775FD2850}"/>
              </a:ext>
            </a:extLst>
          </p:cNvPr>
          <p:cNvSpPr>
            <a:spLocks noGrp="1"/>
          </p:cNvSpPr>
          <p:nvPr>
            <p:ph idx="1"/>
          </p:nvPr>
        </p:nvSpPr>
        <p:spPr/>
        <p:txBody>
          <a:bodyPr/>
          <a:lstStyle/>
          <a:p>
            <a:r>
              <a:rPr lang="en-US" dirty="0"/>
              <a:t>Are you the Messiah, the son of the Blessed One?”</a:t>
            </a:r>
          </a:p>
          <a:p>
            <a:pPr lvl="1"/>
            <a:r>
              <a:rPr lang="en-US" dirty="0"/>
              <a:t>Jesus could have answered yes (probably not blasphemy).</a:t>
            </a:r>
          </a:p>
          <a:p>
            <a:pPr lvl="2"/>
            <a:r>
              <a:rPr lang="en-US" dirty="0"/>
              <a:t>Messiah</a:t>
            </a:r>
          </a:p>
          <a:p>
            <a:pPr lvl="2"/>
            <a:r>
              <a:rPr lang="en-US" dirty="0"/>
              <a:t>Son of God  </a:t>
            </a:r>
          </a:p>
          <a:p>
            <a:pPr lvl="2"/>
            <a:r>
              <a:rPr lang="en-US" dirty="0"/>
              <a:t>They would have considered Him wrong, but not blasphemous</a:t>
            </a:r>
          </a:p>
          <a:p>
            <a:r>
              <a:rPr lang="en-US" dirty="0"/>
              <a:t>But….Jesus did not answer “yes.”</a:t>
            </a:r>
          </a:p>
          <a:p>
            <a:pPr lvl="1"/>
            <a:r>
              <a:rPr lang="en-US" dirty="0"/>
              <a:t>Then Jesus answered, “</a:t>
            </a:r>
            <a:r>
              <a:rPr lang="en-US" b="1" i="1" u="sng" dirty="0"/>
              <a:t>I am</a:t>
            </a:r>
            <a:r>
              <a:rPr lang="en-US" dirty="0"/>
              <a:t>; and ‘you will see the Son of Man seated at the right hand of the Power and coming with the clouds of heaven.’ ” </a:t>
            </a:r>
          </a:p>
          <a:p>
            <a:pPr marL="0" indent="0">
              <a:buNone/>
            </a:pPr>
            <a:endParaRPr lang="en-US" dirty="0"/>
          </a:p>
        </p:txBody>
      </p:sp>
      <p:sp>
        <p:nvSpPr>
          <p:cNvPr id="4" name="Footer Placeholder 3">
            <a:extLst>
              <a:ext uri="{FF2B5EF4-FFF2-40B4-BE49-F238E27FC236}">
                <a16:creationId xmlns:a16="http://schemas.microsoft.com/office/drawing/2014/main" id="{53712FB6-D428-4437-B00F-DED9B3C46EA1}"/>
              </a:ext>
            </a:extLst>
          </p:cNvPr>
          <p:cNvSpPr>
            <a:spLocks noGrp="1"/>
          </p:cNvSpPr>
          <p:nvPr>
            <p:ph type="ftr" sz="quarter" idx="11"/>
          </p:nvPr>
        </p:nvSpPr>
        <p:spPr/>
        <p:txBody>
          <a:bodyPr/>
          <a:lstStyle/>
          <a:p>
            <a:r>
              <a:rPr lang="en-US" b="1" dirty="0"/>
              <a:t>©Copyright, 2018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E5692B25-3380-4577-9319-03E33A7DC967}"/>
              </a:ext>
            </a:extLst>
          </p:cNvPr>
          <p:cNvSpPr>
            <a:spLocks noGrp="1"/>
          </p:cNvSpPr>
          <p:nvPr>
            <p:ph type="sldNum" sz="quarter" idx="12"/>
          </p:nvPr>
        </p:nvSpPr>
        <p:spPr/>
        <p:txBody>
          <a:bodyPr/>
          <a:lstStyle/>
          <a:p>
            <a:fld id="{519954A3-9DFD-4C44-94BA-B95130A3BA1C}" type="slidenum">
              <a:rPr lang="en-US" smtClean="0"/>
              <a:t>6</a:t>
            </a:fld>
            <a:endParaRPr lang="en-US" dirty="0"/>
          </a:p>
        </p:txBody>
      </p:sp>
    </p:spTree>
    <p:extLst>
      <p:ext uri="{BB962C8B-B14F-4D97-AF65-F5344CB8AC3E}">
        <p14:creationId xmlns:p14="http://schemas.microsoft.com/office/powerpoint/2010/main" val="332260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3979F-60D0-49C2-933D-6A9AFFC9955C}"/>
              </a:ext>
            </a:extLst>
          </p:cNvPr>
          <p:cNvSpPr>
            <a:spLocks noGrp="1"/>
          </p:cNvSpPr>
          <p:nvPr>
            <p:ph type="title"/>
          </p:nvPr>
        </p:nvSpPr>
        <p:spPr/>
        <p:txBody>
          <a:bodyPr/>
          <a:lstStyle/>
          <a:p>
            <a:r>
              <a:rPr lang="en-US" dirty="0"/>
              <a:t>What was Mark’s Secret?</a:t>
            </a:r>
          </a:p>
        </p:txBody>
      </p:sp>
      <p:sp>
        <p:nvSpPr>
          <p:cNvPr id="3" name="Content Placeholder 2">
            <a:extLst>
              <a:ext uri="{FF2B5EF4-FFF2-40B4-BE49-F238E27FC236}">
                <a16:creationId xmlns:a16="http://schemas.microsoft.com/office/drawing/2014/main" id="{DE979081-8E76-4BC5-A0CF-8980A26AA01C}"/>
              </a:ext>
            </a:extLst>
          </p:cNvPr>
          <p:cNvSpPr>
            <a:spLocks noGrp="1"/>
          </p:cNvSpPr>
          <p:nvPr>
            <p:ph idx="1"/>
          </p:nvPr>
        </p:nvSpPr>
        <p:spPr/>
        <p:txBody>
          <a:bodyPr>
            <a:normAutofit/>
          </a:bodyPr>
          <a:lstStyle/>
          <a:p>
            <a:r>
              <a:rPr lang="en-US" sz="2000" dirty="0"/>
              <a:t>Mark clearly saw Jesus as the Son of God and the Messiah</a:t>
            </a:r>
          </a:p>
          <a:p>
            <a:r>
              <a:rPr lang="en-US" sz="2000" dirty="0"/>
              <a:t>Mark’s secret was more than that – </a:t>
            </a:r>
            <a:r>
              <a:rPr lang="en-US" sz="2000" u="sng" dirty="0"/>
              <a:t>Jesus was the God of Israel</a:t>
            </a:r>
          </a:p>
          <a:p>
            <a:pPr lvl="1"/>
            <a:r>
              <a:rPr lang="en-US" sz="1800" dirty="0"/>
              <a:t>Interestingly, the Sanhedrin got it right – Jesus WAS claiming to be YHWH</a:t>
            </a:r>
          </a:p>
          <a:p>
            <a:pPr lvl="1"/>
            <a:r>
              <a:rPr lang="en-US" sz="1800" dirty="0"/>
              <a:t>Their reaction was wrong; they should have worshipped him</a:t>
            </a:r>
          </a:p>
          <a:p>
            <a:r>
              <a:rPr lang="en-US" sz="2000" dirty="0"/>
              <a:t>Did Mark understand the doctrine of the Trinity? Probably not</a:t>
            </a:r>
          </a:p>
          <a:p>
            <a:r>
              <a:rPr lang="en-US" sz="2000" dirty="0"/>
              <a:t>Maybe we should call it “Mark’s Second Person of the Trinity Secret”</a:t>
            </a:r>
          </a:p>
          <a:p>
            <a:pPr lvl="1"/>
            <a:r>
              <a:rPr lang="en-US" sz="1800" dirty="0"/>
              <a:t>But that doesn’t have the same rhythm!</a:t>
            </a:r>
          </a:p>
        </p:txBody>
      </p:sp>
      <p:sp>
        <p:nvSpPr>
          <p:cNvPr id="4" name="Footer Placeholder 3">
            <a:extLst>
              <a:ext uri="{FF2B5EF4-FFF2-40B4-BE49-F238E27FC236}">
                <a16:creationId xmlns:a16="http://schemas.microsoft.com/office/drawing/2014/main" id="{6E54653B-E017-4BF5-AB76-48EE2B139311}"/>
              </a:ext>
            </a:extLst>
          </p:cNvPr>
          <p:cNvSpPr>
            <a:spLocks noGrp="1"/>
          </p:cNvSpPr>
          <p:nvPr>
            <p:ph type="ftr" sz="quarter" idx="11"/>
          </p:nvPr>
        </p:nvSpPr>
        <p:spPr/>
        <p:txBody>
          <a:bodyPr/>
          <a:lstStyle/>
          <a:p>
            <a:r>
              <a:rPr lang="en-US" b="1" dirty="0"/>
              <a:t>©Copyright, 2019 The Relentless Catholic.  All Rights Reserved.</a:t>
            </a:r>
            <a:endParaRPr lang="en-US" dirty="0"/>
          </a:p>
          <a:p>
            <a:endParaRPr lang="en-US" dirty="0"/>
          </a:p>
        </p:txBody>
      </p:sp>
      <p:sp>
        <p:nvSpPr>
          <p:cNvPr id="5" name="Slide Number Placeholder 4">
            <a:extLst>
              <a:ext uri="{FF2B5EF4-FFF2-40B4-BE49-F238E27FC236}">
                <a16:creationId xmlns:a16="http://schemas.microsoft.com/office/drawing/2014/main" id="{573BEED8-5680-4E8A-A5F8-BD0C3CF227F8}"/>
              </a:ext>
            </a:extLst>
          </p:cNvPr>
          <p:cNvSpPr>
            <a:spLocks noGrp="1"/>
          </p:cNvSpPr>
          <p:nvPr>
            <p:ph type="sldNum" sz="quarter" idx="12"/>
          </p:nvPr>
        </p:nvSpPr>
        <p:spPr/>
        <p:txBody>
          <a:bodyPr/>
          <a:lstStyle/>
          <a:p>
            <a:fld id="{519954A3-9DFD-4C44-94BA-B95130A3BA1C}" type="slidenum">
              <a:rPr lang="en-US" smtClean="0"/>
              <a:t>7</a:t>
            </a:fld>
            <a:endParaRPr lang="en-US" dirty="0"/>
          </a:p>
        </p:txBody>
      </p:sp>
    </p:spTree>
    <p:extLst>
      <p:ext uri="{BB962C8B-B14F-4D97-AF65-F5344CB8AC3E}">
        <p14:creationId xmlns:p14="http://schemas.microsoft.com/office/powerpoint/2010/main" val="143386779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5168</TotalTime>
  <Words>835</Words>
  <Application>Microsoft Office PowerPoint</Application>
  <PresentationFormat>Widescreen</PresentationFormat>
  <Paragraphs>91</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Trebuchet MS</vt:lpstr>
      <vt:lpstr>Wingdings 3</vt:lpstr>
      <vt:lpstr>Facet</vt:lpstr>
      <vt:lpstr>   Mark’s Messianic Secret? </vt:lpstr>
      <vt:lpstr>Introduction </vt:lpstr>
      <vt:lpstr>The Proclamation of John the Baptist</vt:lpstr>
      <vt:lpstr>Jesus Heals a Paralytic</vt:lpstr>
      <vt:lpstr>Jesus Stills a Storm and Walks on the Water</vt:lpstr>
      <vt:lpstr>Jesus before the Council</vt:lpstr>
      <vt:lpstr>What was Mark’s Secret?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Pentateuch</dc:title>
  <dc:creator>Scott Decker</dc:creator>
  <cp:lastModifiedBy>Scott Decker</cp:lastModifiedBy>
  <cp:revision>67</cp:revision>
  <cp:lastPrinted>2019-03-22T21:36:56Z</cp:lastPrinted>
  <dcterms:created xsi:type="dcterms:W3CDTF">2017-09-26T22:01:53Z</dcterms:created>
  <dcterms:modified xsi:type="dcterms:W3CDTF">2019-03-24T13:27:44Z</dcterms:modified>
</cp:coreProperties>
</file>