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2"/>
  </p:notesMasterIdLst>
  <p:sldIdLst>
    <p:sldId id="256" r:id="rId2"/>
    <p:sldId id="281" r:id="rId3"/>
    <p:sldId id="273" r:id="rId4"/>
    <p:sldId id="274" r:id="rId5"/>
    <p:sldId id="275" r:id="rId6"/>
    <p:sldId id="278" r:id="rId7"/>
    <p:sldId id="279" r:id="rId8"/>
    <p:sldId id="280" r:id="rId9"/>
    <p:sldId id="276" r:id="rId10"/>
    <p:sldId id="277" r:id="rId11"/>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61" d="100"/>
          <a:sy n="161" d="100"/>
        </p:scale>
        <p:origin x="30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842E008B-2BF1-4176-952A-417346ECEAEF}" type="datetimeFigureOut">
              <a:rPr lang="en-US" smtClean="0"/>
              <a:t>4/26/2019</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A6D044DB-C52B-4B3A-B822-D5188B8B8726}" type="slidenum">
              <a:rPr lang="en-US" smtClean="0"/>
              <a:t>‹#›</a:t>
            </a:fld>
            <a:endParaRPr lang="en-US"/>
          </a:p>
        </p:txBody>
      </p:sp>
    </p:spTree>
    <p:extLst>
      <p:ext uri="{BB962C8B-B14F-4D97-AF65-F5344CB8AC3E}">
        <p14:creationId xmlns:p14="http://schemas.microsoft.com/office/powerpoint/2010/main" val="788014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a:t>
            </a:fld>
            <a:endParaRPr lang="en-US"/>
          </a:p>
        </p:txBody>
      </p:sp>
    </p:spTree>
    <p:extLst>
      <p:ext uri="{BB962C8B-B14F-4D97-AF65-F5344CB8AC3E}">
        <p14:creationId xmlns:p14="http://schemas.microsoft.com/office/powerpoint/2010/main" val="359768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3</a:t>
            </a:fld>
            <a:endParaRPr lang="en-US"/>
          </a:p>
        </p:txBody>
      </p:sp>
    </p:spTree>
    <p:extLst>
      <p:ext uri="{BB962C8B-B14F-4D97-AF65-F5344CB8AC3E}">
        <p14:creationId xmlns:p14="http://schemas.microsoft.com/office/powerpoint/2010/main" val="360693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4</a:t>
            </a:fld>
            <a:endParaRPr lang="en-US"/>
          </a:p>
        </p:txBody>
      </p:sp>
    </p:spTree>
    <p:extLst>
      <p:ext uri="{BB962C8B-B14F-4D97-AF65-F5344CB8AC3E}">
        <p14:creationId xmlns:p14="http://schemas.microsoft.com/office/powerpoint/2010/main" val="1161946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5</a:t>
            </a:fld>
            <a:endParaRPr lang="en-US"/>
          </a:p>
        </p:txBody>
      </p:sp>
    </p:spTree>
    <p:extLst>
      <p:ext uri="{BB962C8B-B14F-4D97-AF65-F5344CB8AC3E}">
        <p14:creationId xmlns:p14="http://schemas.microsoft.com/office/powerpoint/2010/main" val="4025437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6</a:t>
            </a:fld>
            <a:endParaRPr lang="en-US"/>
          </a:p>
        </p:txBody>
      </p:sp>
    </p:spTree>
    <p:extLst>
      <p:ext uri="{BB962C8B-B14F-4D97-AF65-F5344CB8AC3E}">
        <p14:creationId xmlns:p14="http://schemas.microsoft.com/office/powerpoint/2010/main" val="2417883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7</a:t>
            </a:fld>
            <a:endParaRPr lang="en-US"/>
          </a:p>
        </p:txBody>
      </p:sp>
    </p:spTree>
    <p:extLst>
      <p:ext uri="{BB962C8B-B14F-4D97-AF65-F5344CB8AC3E}">
        <p14:creationId xmlns:p14="http://schemas.microsoft.com/office/powerpoint/2010/main" val="771178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8</a:t>
            </a:fld>
            <a:endParaRPr lang="en-US"/>
          </a:p>
        </p:txBody>
      </p:sp>
    </p:spTree>
    <p:extLst>
      <p:ext uri="{BB962C8B-B14F-4D97-AF65-F5344CB8AC3E}">
        <p14:creationId xmlns:p14="http://schemas.microsoft.com/office/powerpoint/2010/main" val="835028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9</a:t>
            </a:fld>
            <a:endParaRPr lang="en-US"/>
          </a:p>
        </p:txBody>
      </p:sp>
    </p:spTree>
    <p:extLst>
      <p:ext uri="{BB962C8B-B14F-4D97-AF65-F5344CB8AC3E}">
        <p14:creationId xmlns:p14="http://schemas.microsoft.com/office/powerpoint/2010/main" val="1976437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6D044DB-C52B-4B3A-B822-D5188B8B8726}" type="slidenum">
              <a:rPr lang="en-US" smtClean="0"/>
              <a:t>10</a:t>
            </a:fld>
            <a:endParaRPr lang="en-US"/>
          </a:p>
        </p:txBody>
      </p:sp>
    </p:spTree>
    <p:extLst>
      <p:ext uri="{BB962C8B-B14F-4D97-AF65-F5344CB8AC3E}">
        <p14:creationId xmlns:p14="http://schemas.microsoft.com/office/powerpoint/2010/main" val="1555950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DA6473-4737-4437-A448-43BE11227DF4}"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C0CFCC1-4DBD-4EA3-821C-68070C5CB590}"/>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569998-6486-473B-9CDB-71ED3F279B89}"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69410-C048-4BFD-A549-49F926C9DF8B}"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B9DAC0-830A-4E8D-A021-560120EAB2D6}"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5BE383-15FA-467D-8456-DD16D75D1232}"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0F9D81-F7A8-4346-9CDD-44895E680CFB}"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ABDC00-C98E-4AE4-82D3-0C582A009359}"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F66F09-AF73-4422-A0AA-BC8598F6A10F}"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a:t>©Copyright, 2018 The Relentless Catholic.  All Rights Reserved.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521B9C-798E-4583-8C76-FB8C64970DBC}"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pic>
        <p:nvPicPr>
          <p:cNvPr id="7" name="Picture 6">
            <a:extLst>
              <a:ext uri="{FF2B5EF4-FFF2-40B4-BE49-F238E27FC236}">
                <a16:creationId xmlns:a16="http://schemas.microsoft.com/office/drawing/2014/main" id="{3E10FF24-73F1-46E4-B214-68FE86FCA84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5DC76-E6DD-4AFF-8DC6-CB39EBAAFC84}" type="datetime1">
              <a:rPr lang="en-US" smtClean="0"/>
              <a:t>4/26/2019</a:t>
            </a:fld>
            <a:endParaRPr lang="en-US" dirty="0"/>
          </a:p>
        </p:txBody>
      </p:sp>
      <p:sp>
        <p:nvSpPr>
          <p:cNvPr id="5" name="Footer Placeholder 4"/>
          <p:cNvSpPr>
            <a:spLocks noGrp="1"/>
          </p:cNvSpPr>
          <p:nvPr>
            <p:ph type="ftr" sz="quarter" idx="11"/>
          </p:nvPr>
        </p:nvSpPr>
        <p:spPr/>
        <p:txBody>
          <a:bodyPr/>
          <a:lstStyle/>
          <a:p>
            <a:r>
              <a:rPr lang="en-US" dirty="0"/>
              <a:t>©Copyright, 2019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2A6B42-A2F8-4AB7-9FDA-5DEE034D21E2}" type="datetime1">
              <a:rPr lang="en-US" smtClean="0"/>
              <a:t>4/26/2019</a:t>
            </a:fld>
            <a:endParaRPr lang="en-US" dirty="0"/>
          </a:p>
        </p:txBody>
      </p:sp>
      <p:sp>
        <p:nvSpPr>
          <p:cNvPr id="6" name="Footer Placeholder 5"/>
          <p:cNvSpPr>
            <a:spLocks noGrp="1"/>
          </p:cNvSpPr>
          <p:nvPr>
            <p:ph type="ftr" sz="quarter" idx="11"/>
          </p:nvPr>
        </p:nvSpPr>
        <p:spPr/>
        <p:txBody>
          <a:bodyPr/>
          <a:lstStyle/>
          <a:p>
            <a:r>
              <a:rPr lang="en-US" dirty="0"/>
              <a:t>©Copyright, 2019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450B16-CC4F-4957-9268-7DEA2C136E27}" type="datetime1">
              <a:rPr lang="en-US" smtClean="0"/>
              <a:t>4/26/2019</a:t>
            </a:fld>
            <a:endParaRPr lang="en-US" dirty="0"/>
          </a:p>
        </p:txBody>
      </p:sp>
      <p:sp>
        <p:nvSpPr>
          <p:cNvPr id="8" name="Footer Placeholder 7"/>
          <p:cNvSpPr>
            <a:spLocks noGrp="1"/>
          </p:cNvSpPr>
          <p:nvPr>
            <p:ph type="ftr" sz="quarter" idx="11"/>
          </p:nvPr>
        </p:nvSpPr>
        <p:spPr/>
        <p:txBody>
          <a:bodyPr/>
          <a:lstStyle/>
          <a:p>
            <a:r>
              <a:rPr lang="en-US" dirty="0"/>
              <a:t>©Copyright, 2019 The Relentless Catholic.  All Rights Reserved. </a:t>
            </a:r>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D177E-5329-4603-941F-297029918C45}" type="datetime1">
              <a:rPr lang="en-US" smtClean="0"/>
              <a:t>4/26/2019</a:t>
            </a:fld>
            <a:endParaRPr lang="en-US" dirty="0"/>
          </a:p>
        </p:txBody>
      </p:sp>
      <p:sp>
        <p:nvSpPr>
          <p:cNvPr id="4" name="Footer Placeholder 3"/>
          <p:cNvSpPr>
            <a:spLocks noGrp="1"/>
          </p:cNvSpPr>
          <p:nvPr>
            <p:ph type="ftr" sz="quarter" idx="11"/>
          </p:nvPr>
        </p:nvSpPr>
        <p:spPr/>
        <p:txBody>
          <a:bodyPr/>
          <a:lstStyle/>
          <a:p>
            <a:r>
              <a:rPr lang="en-US" dirty="0"/>
              <a:t>©Copyright, 2019 The Relentless Catholic.  All Rights Reserved. </a:t>
            </a:r>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8CEC5-EFC9-4BE9-8F29-3E8FB06F7517}" type="datetime1">
              <a:rPr lang="en-US" smtClean="0"/>
              <a:t>4/26/2019</a:t>
            </a:fld>
            <a:endParaRPr lang="en-US" dirty="0"/>
          </a:p>
        </p:txBody>
      </p:sp>
      <p:sp>
        <p:nvSpPr>
          <p:cNvPr id="3" name="Footer Placeholder 2"/>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pic>
        <p:nvPicPr>
          <p:cNvPr id="5" name="Picture 4">
            <a:extLst>
              <a:ext uri="{FF2B5EF4-FFF2-40B4-BE49-F238E27FC236}">
                <a16:creationId xmlns:a16="http://schemas.microsoft.com/office/drawing/2014/main" id="{E6F8D89C-F266-4E70-8394-3F9FEF42EEC1}"/>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B9469C5-E93A-4B7E-8627-A51141C449DC}" type="datetime1">
              <a:rPr lang="en-US" smtClean="0"/>
              <a:t>4/26/2019</a:t>
            </a:fld>
            <a:endParaRPr lang="en-US" dirty="0"/>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©Copyright, 2018 The Relentless Catholic.  All Rights Reserved.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DF4F6D00-6457-4F23-AECF-59679649A13B}" type="datetime1">
              <a:rPr lang="en-US" smtClean="0"/>
              <a:t>4/26/2019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76337F-53B3-453D-A0E3-80200FA17A0B}" type="datetime1">
              <a:rPr lang="en-US" smtClean="0"/>
              <a:t>4/26/2019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©Copyright, 2019 The Relentless Catholic.  All Rights Reserved. </a:t>
            </a: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5C5FB5FB-CF99-481B-BFAB-7AE335D5FF59}"/>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r>
              <a:rPr lang="en-US" sz="4000" dirty="0"/>
              <a:t>The Life and Writings of</a:t>
            </a:r>
            <a:br>
              <a:rPr lang="en-US" dirty="0"/>
            </a:br>
            <a:r>
              <a:rPr lang="en-US" dirty="0"/>
              <a:t>St. Paul</a:t>
            </a:r>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096899"/>
          </a:xfrm>
        </p:spPr>
        <p:txBody>
          <a:bodyPr>
            <a:normAutofit/>
          </a:bodyPr>
          <a:lstStyle/>
          <a:p>
            <a:r>
              <a:rPr lang="en-US" sz="2400" dirty="0"/>
              <a:t>Lesson 8: Paul’s Theology of the Church and Wrap-up</a:t>
            </a:r>
          </a:p>
        </p:txBody>
      </p:sp>
      <p:sp>
        <p:nvSpPr>
          <p:cNvPr id="4" name="Footer Placeholder 3">
            <a:extLst>
              <a:ext uri="{FF2B5EF4-FFF2-40B4-BE49-F238E27FC236}">
                <a16:creationId xmlns:a16="http://schemas.microsoft.com/office/drawing/2014/main" id="{6F4B25FA-4301-401C-AEB0-6B332FE87E49}"/>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9BC9F371-67C3-4C2E-AA0D-F513AB2B2D74}"/>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E99EF-FF3C-4328-8183-0114ECB6FAE7}"/>
              </a:ext>
            </a:extLst>
          </p:cNvPr>
          <p:cNvSpPr>
            <a:spLocks noGrp="1"/>
          </p:cNvSpPr>
          <p:nvPr>
            <p:ph type="title"/>
          </p:nvPr>
        </p:nvSpPr>
        <p:spPr/>
        <p:txBody>
          <a:bodyPr/>
          <a:lstStyle/>
          <a:p>
            <a:r>
              <a:rPr lang="en-US" dirty="0"/>
              <a:t>Prayer to St. Paul the Apostle</a:t>
            </a:r>
          </a:p>
        </p:txBody>
      </p:sp>
      <p:sp>
        <p:nvSpPr>
          <p:cNvPr id="3" name="Content Placeholder 2">
            <a:extLst>
              <a:ext uri="{FF2B5EF4-FFF2-40B4-BE49-F238E27FC236}">
                <a16:creationId xmlns:a16="http://schemas.microsoft.com/office/drawing/2014/main" id="{0457D1E1-92EB-4F0B-8333-5ECA5943165E}"/>
              </a:ext>
            </a:extLst>
          </p:cNvPr>
          <p:cNvSpPr>
            <a:spLocks noGrp="1"/>
          </p:cNvSpPr>
          <p:nvPr>
            <p:ph idx="1"/>
          </p:nvPr>
        </p:nvSpPr>
        <p:spPr/>
        <p:txBody>
          <a:bodyPr/>
          <a:lstStyle/>
          <a:p>
            <a:r>
              <a:rPr lang="en-US" dirty="0"/>
              <a:t>O Glorious Saint Paul, after persecuting the Church you became by God’s grace its most zealous Apostle. To carry the knowledge of Jesus, our Divine Savior, to the uttermost parts of the earth, you joyfully endured prison, scourging, stoning, and shipwreck, as well as all manner of persecutions culminating in the shedding of the last drop of your blood for our Lord Jesus Christ. Obtain for us the grace to labor strenuously to bring the faith to others and to accept any trials and tribulations that may come our way. Help us to be inspired by your Epistles and to partake of your indomitable love for Jesus, so that after we have finished our course we may join you in praising Him in Heaven for all eternity. Amen. </a:t>
            </a:r>
          </a:p>
          <a:p>
            <a:endParaRPr lang="en-US" dirty="0"/>
          </a:p>
        </p:txBody>
      </p:sp>
      <p:sp>
        <p:nvSpPr>
          <p:cNvPr id="4" name="Footer Placeholder 3">
            <a:extLst>
              <a:ext uri="{FF2B5EF4-FFF2-40B4-BE49-F238E27FC236}">
                <a16:creationId xmlns:a16="http://schemas.microsoft.com/office/drawing/2014/main" id="{95CF23A7-11C7-427F-9BA0-B72D94F26177}"/>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63D820C0-6937-47F2-A58E-0E7EE0B1AE86}"/>
              </a:ext>
            </a:extLst>
          </p:cNvPr>
          <p:cNvSpPr>
            <a:spLocks noGrp="1"/>
          </p:cNvSpPr>
          <p:nvPr>
            <p:ph type="sldNum" sz="quarter" idx="12"/>
          </p:nvPr>
        </p:nvSpPr>
        <p:spPr/>
        <p:txBody>
          <a:bodyPr/>
          <a:lstStyle/>
          <a:p>
            <a:fld id="{519954A3-9DFD-4C44-94BA-B95130A3BA1C}" type="slidenum">
              <a:rPr lang="en-US" smtClean="0"/>
              <a:t>10</a:t>
            </a:fld>
            <a:endParaRPr lang="en-US" dirty="0"/>
          </a:p>
        </p:txBody>
      </p:sp>
    </p:spTree>
    <p:extLst>
      <p:ext uri="{BB962C8B-B14F-4D97-AF65-F5344CB8AC3E}">
        <p14:creationId xmlns:p14="http://schemas.microsoft.com/office/powerpoint/2010/main" val="3657921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340E0-E9F9-422B-937C-3E71CF252552}"/>
              </a:ext>
            </a:extLst>
          </p:cNvPr>
          <p:cNvSpPr>
            <a:spLocks noGrp="1"/>
          </p:cNvSpPr>
          <p:nvPr>
            <p:ph type="ctrTitle"/>
          </p:nvPr>
        </p:nvSpPr>
        <p:spPr/>
        <p:txBody>
          <a:bodyPr/>
          <a:lstStyle/>
          <a:p>
            <a:r>
              <a:rPr lang="en-US" dirty="0"/>
              <a:t>Opening Prayer</a:t>
            </a:r>
          </a:p>
        </p:txBody>
      </p:sp>
      <p:sp>
        <p:nvSpPr>
          <p:cNvPr id="3" name="Subtitle 2">
            <a:extLst>
              <a:ext uri="{FF2B5EF4-FFF2-40B4-BE49-F238E27FC236}">
                <a16:creationId xmlns:a16="http://schemas.microsoft.com/office/drawing/2014/main" id="{6763415A-7606-499B-8E26-4FB2B72542F0}"/>
              </a:ext>
            </a:extLst>
          </p:cNvPr>
          <p:cNvSpPr>
            <a:spLocks noGrp="1"/>
          </p:cNvSpPr>
          <p:nvPr>
            <p:ph type="subTitle" idx="1"/>
          </p:nvPr>
        </p:nvSpPr>
        <p:spPr/>
        <p:txBody>
          <a:bodyPr/>
          <a:lstStyle/>
          <a:p>
            <a:endParaRPr lang="en-US"/>
          </a:p>
        </p:txBody>
      </p:sp>
      <p:sp>
        <p:nvSpPr>
          <p:cNvPr id="4" name="Footer Placeholder 3">
            <a:extLst>
              <a:ext uri="{FF2B5EF4-FFF2-40B4-BE49-F238E27FC236}">
                <a16:creationId xmlns:a16="http://schemas.microsoft.com/office/drawing/2014/main" id="{28B75FE0-9CE7-4F2F-8715-D9D0E4452A36}"/>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9F359E0C-BCFC-4149-833A-E416741281F1}"/>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276094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C0A47-1225-43D1-8C17-689A705A873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514F28D5-D8B2-4900-B3B4-FD58376358B8}"/>
              </a:ext>
            </a:extLst>
          </p:cNvPr>
          <p:cNvSpPr>
            <a:spLocks noGrp="1"/>
          </p:cNvSpPr>
          <p:nvPr>
            <p:ph idx="1"/>
          </p:nvPr>
        </p:nvSpPr>
        <p:spPr/>
        <p:txBody>
          <a:bodyPr/>
          <a:lstStyle/>
          <a:p>
            <a:r>
              <a:rPr lang="en-US" dirty="0"/>
              <a:t>Final session</a:t>
            </a:r>
          </a:p>
          <a:p>
            <a:r>
              <a:rPr lang="en-US" dirty="0"/>
              <a:t>In the last two sessions we saw how Paul:</a:t>
            </a:r>
          </a:p>
          <a:p>
            <a:pPr lvl="1"/>
            <a:r>
              <a:rPr lang="en-US" dirty="0"/>
              <a:t>recast monotheism</a:t>
            </a:r>
          </a:p>
          <a:p>
            <a:pPr lvl="1"/>
            <a:r>
              <a:rPr lang="en-US" dirty="0"/>
              <a:t>redefined the family of God</a:t>
            </a:r>
          </a:p>
          <a:p>
            <a:r>
              <a:rPr lang="en-US" dirty="0"/>
              <a:t>Now we turn to Paul’s Theology of the Church</a:t>
            </a:r>
          </a:p>
          <a:p>
            <a:r>
              <a:rPr lang="en-US" dirty="0"/>
              <a:t>On the road to Damascus</a:t>
            </a:r>
          </a:p>
          <a:p>
            <a:pPr lvl="1"/>
            <a:r>
              <a:rPr lang="en-US" dirty="0"/>
              <a:t>Why are you persecuting me?</a:t>
            </a:r>
          </a:p>
          <a:p>
            <a:r>
              <a:rPr lang="en-US" dirty="0"/>
              <a:t>Key to Paul’s Theology of the Church</a:t>
            </a:r>
          </a:p>
        </p:txBody>
      </p:sp>
      <p:sp>
        <p:nvSpPr>
          <p:cNvPr id="4" name="Footer Placeholder 3">
            <a:extLst>
              <a:ext uri="{FF2B5EF4-FFF2-40B4-BE49-F238E27FC236}">
                <a16:creationId xmlns:a16="http://schemas.microsoft.com/office/drawing/2014/main" id="{415BA1E5-96CB-40D8-B76B-202FF6DE7155}"/>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2E02EAE-E96B-4B1E-B99E-F0932EF4DE6A}"/>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1571027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2730C-FD43-430F-83FC-2056653812C4}"/>
              </a:ext>
            </a:extLst>
          </p:cNvPr>
          <p:cNvSpPr>
            <a:spLocks noGrp="1"/>
          </p:cNvSpPr>
          <p:nvPr>
            <p:ph type="title"/>
          </p:nvPr>
        </p:nvSpPr>
        <p:spPr/>
        <p:txBody>
          <a:bodyPr/>
          <a:lstStyle/>
          <a:p>
            <a:r>
              <a:rPr lang="en-US" dirty="0"/>
              <a:t>Catholic Beliefs Regarding the Church</a:t>
            </a:r>
          </a:p>
        </p:txBody>
      </p:sp>
      <p:sp>
        <p:nvSpPr>
          <p:cNvPr id="3" name="Content Placeholder 2">
            <a:extLst>
              <a:ext uri="{FF2B5EF4-FFF2-40B4-BE49-F238E27FC236}">
                <a16:creationId xmlns:a16="http://schemas.microsoft.com/office/drawing/2014/main" id="{4C80614F-806B-424C-B171-C269423C0108}"/>
              </a:ext>
            </a:extLst>
          </p:cNvPr>
          <p:cNvSpPr>
            <a:spLocks noGrp="1"/>
          </p:cNvSpPr>
          <p:nvPr>
            <p:ph idx="1"/>
          </p:nvPr>
        </p:nvSpPr>
        <p:spPr/>
        <p:txBody>
          <a:bodyPr/>
          <a:lstStyle/>
          <a:p>
            <a:r>
              <a:rPr lang="en-US" dirty="0"/>
              <a:t>The communion with all baptized, not just the living</a:t>
            </a:r>
          </a:p>
          <a:p>
            <a:r>
              <a:rPr lang="en-US" dirty="0"/>
              <a:t>Church Militant, Church Expectant, Church Triumphant</a:t>
            </a:r>
          </a:p>
          <a:p>
            <a:r>
              <a:rPr lang="en-US" dirty="0"/>
              <a:t>Death does not sever this communion</a:t>
            </a:r>
          </a:p>
          <a:p>
            <a:r>
              <a:rPr lang="en-US" dirty="0"/>
              <a:t>That is why we can ask the Church Expectant and the Church Triumphant for their intercessions</a:t>
            </a:r>
          </a:p>
        </p:txBody>
      </p:sp>
      <p:sp>
        <p:nvSpPr>
          <p:cNvPr id="4" name="Footer Placeholder 3">
            <a:extLst>
              <a:ext uri="{FF2B5EF4-FFF2-40B4-BE49-F238E27FC236}">
                <a16:creationId xmlns:a16="http://schemas.microsoft.com/office/drawing/2014/main" id="{2F852F71-0CB4-46DA-AF2C-DDE8EE96C721}"/>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1264F12F-B256-4CE0-B2C9-FEEB2A0330CA}"/>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1904549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44C83-A78E-47F0-BFD5-3851E7119389}"/>
              </a:ext>
            </a:extLst>
          </p:cNvPr>
          <p:cNvSpPr>
            <a:spLocks noGrp="1"/>
          </p:cNvSpPr>
          <p:nvPr>
            <p:ph type="title"/>
          </p:nvPr>
        </p:nvSpPr>
        <p:spPr/>
        <p:txBody>
          <a:bodyPr/>
          <a:lstStyle/>
          <a:p>
            <a:r>
              <a:rPr lang="en-US" dirty="0"/>
              <a:t>Catholic Beliefs Regarding the Church (continued)</a:t>
            </a:r>
          </a:p>
        </p:txBody>
      </p:sp>
      <p:sp>
        <p:nvSpPr>
          <p:cNvPr id="3" name="Content Placeholder 2">
            <a:extLst>
              <a:ext uri="{FF2B5EF4-FFF2-40B4-BE49-F238E27FC236}">
                <a16:creationId xmlns:a16="http://schemas.microsoft.com/office/drawing/2014/main" id="{7A9DDB9A-0459-4D74-905C-E091B6E8A69D}"/>
              </a:ext>
            </a:extLst>
          </p:cNvPr>
          <p:cNvSpPr>
            <a:spLocks noGrp="1"/>
          </p:cNvSpPr>
          <p:nvPr>
            <p:ph idx="1"/>
          </p:nvPr>
        </p:nvSpPr>
        <p:spPr/>
        <p:txBody>
          <a:bodyPr/>
          <a:lstStyle/>
          <a:p>
            <a:r>
              <a:rPr lang="en-US" dirty="0"/>
              <a:t>The Church has four marks</a:t>
            </a:r>
          </a:p>
          <a:p>
            <a:pPr lvl="1"/>
            <a:r>
              <a:rPr lang="en-US" dirty="0"/>
              <a:t>One</a:t>
            </a:r>
          </a:p>
          <a:p>
            <a:pPr lvl="1"/>
            <a:r>
              <a:rPr lang="en-US" dirty="0"/>
              <a:t>Holy</a:t>
            </a:r>
          </a:p>
          <a:p>
            <a:pPr lvl="1"/>
            <a:r>
              <a:rPr lang="en-US" dirty="0"/>
              <a:t>catholic</a:t>
            </a:r>
          </a:p>
          <a:p>
            <a:pPr lvl="1"/>
            <a:r>
              <a:rPr lang="en-US" dirty="0"/>
              <a:t>Apostolic</a:t>
            </a:r>
          </a:p>
          <a:p>
            <a:r>
              <a:rPr lang="en-US" dirty="0"/>
              <a:t>The Church is the Body of Christ</a:t>
            </a:r>
          </a:p>
          <a:p>
            <a:pPr lvl="1"/>
            <a:r>
              <a:rPr lang="en-US" dirty="0"/>
              <a:t>Unity with all members</a:t>
            </a:r>
          </a:p>
          <a:p>
            <a:pPr lvl="1"/>
            <a:r>
              <a:rPr lang="en-US" dirty="0"/>
              <a:t>Christ as the head</a:t>
            </a:r>
          </a:p>
          <a:p>
            <a:pPr lvl="1"/>
            <a:r>
              <a:rPr lang="en-US" dirty="0"/>
              <a:t>Bride of Christ</a:t>
            </a:r>
          </a:p>
          <a:p>
            <a:pPr marL="457200" lvl="1" indent="0">
              <a:buNone/>
            </a:pPr>
            <a:endParaRPr lang="en-US" dirty="0"/>
          </a:p>
        </p:txBody>
      </p:sp>
      <p:sp>
        <p:nvSpPr>
          <p:cNvPr id="4" name="Footer Placeholder 3">
            <a:extLst>
              <a:ext uri="{FF2B5EF4-FFF2-40B4-BE49-F238E27FC236}">
                <a16:creationId xmlns:a16="http://schemas.microsoft.com/office/drawing/2014/main" id="{126DC7B2-4C80-4501-9BEC-DDEF8FB6212A}"/>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58EA7A67-4E96-404F-B0B9-8F9937FB26C2}"/>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3610344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FB6AE-D0C5-4447-9F26-D3631AA2F384}"/>
              </a:ext>
            </a:extLst>
          </p:cNvPr>
          <p:cNvSpPr>
            <a:spLocks noGrp="1"/>
          </p:cNvSpPr>
          <p:nvPr>
            <p:ph type="title"/>
          </p:nvPr>
        </p:nvSpPr>
        <p:spPr/>
        <p:txBody>
          <a:bodyPr/>
          <a:lstStyle/>
          <a:p>
            <a:r>
              <a:rPr lang="en-US" dirty="0"/>
              <a:t>What Did Paul Say?</a:t>
            </a:r>
          </a:p>
        </p:txBody>
      </p:sp>
      <p:sp>
        <p:nvSpPr>
          <p:cNvPr id="3" name="Content Placeholder 2">
            <a:extLst>
              <a:ext uri="{FF2B5EF4-FFF2-40B4-BE49-F238E27FC236}">
                <a16:creationId xmlns:a16="http://schemas.microsoft.com/office/drawing/2014/main" id="{08702238-CE7D-4B92-9EF4-62F3E74B73B5}"/>
              </a:ext>
            </a:extLst>
          </p:cNvPr>
          <p:cNvSpPr>
            <a:spLocks noGrp="1"/>
          </p:cNvSpPr>
          <p:nvPr>
            <p:ph idx="1"/>
          </p:nvPr>
        </p:nvSpPr>
        <p:spPr/>
        <p:txBody>
          <a:bodyPr/>
          <a:lstStyle/>
          <a:p>
            <a:r>
              <a:rPr lang="en-US" dirty="0"/>
              <a:t>The Church as the Body of Christ:</a:t>
            </a:r>
          </a:p>
          <a:p>
            <a:pPr lvl="1"/>
            <a:r>
              <a:rPr lang="en-US" b="1" dirty="0"/>
              <a:t>Now you are Christ’s body, and individually parts of it</a:t>
            </a:r>
            <a:r>
              <a:rPr lang="en-US" dirty="0"/>
              <a:t>.  Some people God has designated in the church to be, first, apostles; second, prophets; third, teachers; then, mighty deeds; then, gifts of healing, assistance, administration, and varieties of tongues. (1 Corinthians 12:27-28)</a:t>
            </a:r>
          </a:p>
          <a:p>
            <a:r>
              <a:rPr lang="en-US" dirty="0"/>
              <a:t>Christ at the head of the Body:</a:t>
            </a:r>
          </a:p>
          <a:p>
            <a:pPr lvl="1"/>
            <a:r>
              <a:rPr lang="en-US" dirty="0"/>
              <a:t>Rather, living the truth in love, we should grow in every way into him who is the head, Christ, from whom the whole body, joined and held together by every supporting ligament, with the proper functioning of each part, brings about the body’s growth and builds itself up in love. (Ephesians 4:15-16)</a:t>
            </a:r>
          </a:p>
        </p:txBody>
      </p:sp>
      <p:sp>
        <p:nvSpPr>
          <p:cNvPr id="4" name="Footer Placeholder 3">
            <a:extLst>
              <a:ext uri="{FF2B5EF4-FFF2-40B4-BE49-F238E27FC236}">
                <a16:creationId xmlns:a16="http://schemas.microsoft.com/office/drawing/2014/main" id="{7E2BF9C9-18BE-4021-A674-3F0004288241}"/>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A8C851DC-A6C8-4B10-8299-3417081CA48E}"/>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258985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3313E-CA08-4517-9121-711BA1E39DCB}"/>
              </a:ext>
            </a:extLst>
          </p:cNvPr>
          <p:cNvSpPr>
            <a:spLocks noGrp="1"/>
          </p:cNvSpPr>
          <p:nvPr>
            <p:ph type="title"/>
          </p:nvPr>
        </p:nvSpPr>
        <p:spPr/>
        <p:txBody>
          <a:bodyPr/>
          <a:lstStyle/>
          <a:p>
            <a:r>
              <a:rPr lang="en-US" dirty="0"/>
              <a:t>What Did Paul Say? (continued)</a:t>
            </a:r>
          </a:p>
        </p:txBody>
      </p:sp>
      <p:sp>
        <p:nvSpPr>
          <p:cNvPr id="3" name="Content Placeholder 2">
            <a:extLst>
              <a:ext uri="{FF2B5EF4-FFF2-40B4-BE49-F238E27FC236}">
                <a16:creationId xmlns:a16="http://schemas.microsoft.com/office/drawing/2014/main" id="{C89125BF-1D46-4487-A636-F889E1E3E1E8}"/>
              </a:ext>
            </a:extLst>
          </p:cNvPr>
          <p:cNvSpPr>
            <a:spLocks noGrp="1"/>
          </p:cNvSpPr>
          <p:nvPr>
            <p:ph idx="1"/>
          </p:nvPr>
        </p:nvSpPr>
        <p:spPr/>
        <p:txBody>
          <a:bodyPr/>
          <a:lstStyle/>
          <a:p>
            <a:r>
              <a:rPr lang="en-US" dirty="0"/>
              <a:t>The Church is the Bride of Christ</a:t>
            </a:r>
          </a:p>
          <a:p>
            <a:pPr lvl="1"/>
            <a:r>
              <a:rPr lang="en-US" dirty="0"/>
              <a:t>Husbands, love your wives, even as Christ loved the church and handed himself over for her to sanctify her, cleansing her by the bath of water with the word, that he might present to himself the church in splendor, without spot or wrinkle or any such thing, that she might be holy and without blemish. (Ephesians 5:25-27)</a:t>
            </a:r>
          </a:p>
          <a:p>
            <a:r>
              <a:rPr lang="en-US" dirty="0"/>
              <a:t>The Church is the dwelling place of God</a:t>
            </a:r>
          </a:p>
          <a:p>
            <a:pPr lvl="1"/>
            <a:r>
              <a:rPr lang="en-US" dirty="0"/>
              <a:t>So then you are no longer strangers and sojourners, but you are fellow citizens with the holy ones and members of the household of God,</a:t>
            </a:r>
            <a:r>
              <a:rPr lang="en-US" baseline="30000" dirty="0"/>
              <a:t> </a:t>
            </a:r>
            <a:r>
              <a:rPr lang="en-US" dirty="0"/>
              <a:t>built upon the foundation of the apostles and prophets, with Christ Jesus himself as the capstone. Through him the whole structure is held together and grows into a temple sacred in the Lord; in him you also are being built together into a dwelling place of God in the Spirit. (Ephesians 2:19-22)</a:t>
            </a:r>
          </a:p>
        </p:txBody>
      </p:sp>
      <p:sp>
        <p:nvSpPr>
          <p:cNvPr id="4" name="Footer Placeholder 3">
            <a:extLst>
              <a:ext uri="{FF2B5EF4-FFF2-40B4-BE49-F238E27FC236}">
                <a16:creationId xmlns:a16="http://schemas.microsoft.com/office/drawing/2014/main" id="{A8FAF45C-F360-434B-BB05-05EB53BF9BFB}"/>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B130EC9D-820D-4449-9447-F33428E109C6}"/>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767999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9649-842A-44C5-B09F-C327DF052896}"/>
              </a:ext>
            </a:extLst>
          </p:cNvPr>
          <p:cNvSpPr>
            <a:spLocks noGrp="1"/>
          </p:cNvSpPr>
          <p:nvPr>
            <p:ph type="title"/>
          </p:nvPr>
        </p:nvSpPr>
        <p:spPr/>
        <p:txBody>
          <a:bodyPr/>
          <a:lstStyle/>
          <a:p>
            <a:r>
              <a:rPr lang="en-US" dirty="0"/>
              <a:t>What Did Paul Say? (continued)</a:t>
            </a:r>
          </a:p>
        </p:txBody>
      </p:sp>
      <p:sp>
        <p:nvSpPr>
          <p:cNvPr id="3" name="Content Placeholder 2">
            <a:extLst>
              <a:ext uri="{FF2B5EF4-FFF2-40B4-BE49-F238E27FC236}">
                <a16:creationId xmlns:a16="http://schemas.microsoft.com/office/drawing/2014/main" id="{95777528-8FE5-41A2-88A4-8E3D4620CC6C}"/>
              </a:ext>
            </a:extLst>
          </p:cNvPr>
          <p:cNvSpPr>
            <a:spLocks noGrp="1"/>
          </p:cNvSpPr>
          <p:nvPr>
            <p:ph idx="1"/>
          </p:nvPr>
        </p:nvSpPr>
        <p:spPr/>
        <p:txBody>
          <a:bodyPr/>
          <a:lstStyle/>
          <a:p>
            <a:r>
              <a:rPr lang="en-US" dirty="0"/>
              <a:t>The Church is the Ultimate Interpreter of Proper Behavior</a:t>
            </a:r>
          </a:p>
          <a:p>
            <a:pPr lvl="1"/>
            <a:r>
              <a:rPr lang="en-US" dirty="0"/>
              <a:t>But if I should be delayed, you should know how to behave in the household of God, which is the church of the living God, the pillar and foundation of truth. (1 Tim 3:15).</a:t>
            </a:r>
          </a:p>
          <a:p>
            <a:pPr lvl="1"/>
            <a:endParaRPr lang="en-US" dirty="0"/>
          </a:p>
        </p:txBody>
      </p:sp>
      <p:sp>
        <p:nvSpPr>
          <p:cNvPr id="4" name="Footer Placeholder 3">
            <a:extLst>
              <a:ext uri="{FF2B5EF4-FFF2-40B4-BE49-F238E27FC236}">
                <a16:creationId xmlns:a16="http://schemas.microsoft.com/office/drawing/2014/main" id="{3929B97C-9165-417B-9ED1-EBA06B3C94C2}"/>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2E479247-EA9B-462B-B09F-C8B139DFD74A}"/>
              </a:ext>
            </a:extLst>
          </p:cNvPr>
          <p:cNvSpPr>
            <a:spLocks noGrp="1"/>
          </p:cNvSpPr>
          <p:nvPr>
            <p:ph type="sldNum" sz="quarter" idx="12"/>
          </p:nvPr>
        </p:nvSpPr>
        <p:spPr/>
        <p:txBody>
          <a:bodyPr/>
          <a:lstStyle/>
          <a:p>
            <a:fld id="{519954A3-9DFD-4C44-94BA-B95130A3BA1C}" type="slidenum">
              <a:rPr lang="en-US" smtClean="0"/>
              <a:t>8</a:t>
            </a:fld>
            <a:endParaRPr lang="en-US" dirty="0"/>
          </a:p>
        </p:txBody>
      </p:sp>
    </p:spTree>
    <p:extLst>
      <p:ext uri="{BB962C8B-B14F-4D97-AF65-F5344CB8AC3E}">
        <p14:creationId xmlns:p14="http://schemas.microsoft.com/office/powerpoint/2010/main" val="3115434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35FF7-9122-4AE6-BCBF-B7BF6734E63E}"/>
              </a:ext>
            </a:extLst>
          </p:cNvPr>
          <p:cNvSpPr>
            <a:spLocks noGrp="1"/>
          </p:cNvSpPr>
          <p:nvPr>
            <p:ph type="title"/>
          </p:nvPr>
        </p:nvSpPr>
        <p:spPr/>
        <p:txBody>
          <a:bodyPr/>
          <a:lstStyle/>
          <a:p>
            <a:r>
              <a:rPr lang="en-US" dirty="0"/>
              <a:t>Wrap-up</a:t>
            </a:r>
          </a:p>
        </p:txBody>
      </p:sp>
      <p:sp>
        <p:nvSpPr>
          <p:cNvPr id="3" name="Content Placeholder 2">
            <a:extLst>
              <a:ext uri="{FF2B5EF4-FFF2-40B4-BE49-F238E27FC236}">
                <a16:creationId xmlns:a16="http://schemas.microsoft.com/office/drawing/2014/main" id="{80F2CB14-EB18-4BA5-BFBC-E87D0561EC90}"/>
              </a:ext>
            </a:extLst>
          </p:cNvPr>
          <p:cNvSpPr>
            <a:spLocks noGrp="1"/>
          </p:cNvSpPr>
          <p:nvPr>
            <p:ph idx="1"/>
          </p:nvPr>
        </p:nvSpPr>
        <p:spPr/>
        <p:txBody>
          <a:bodyPr/>
          <a:lstStyle/>
          <a:p>
            <a:r>
              <a:rPr lang="en-US" dirty="0"/>
              <a:t>Paul as a child through his “conversion” and time in Arabia</a:t>
            </a:r>
          </a:p>
          <a:p>
            <a:r>
              <a:rPr lang="en-US" dirty="0"/>
              <a:t>Paul on three different journeys through Asia, Macedonia and Greece, among others</a:t>
            </a:r>
          </a:p>
          <a:p>
            <a:r>
              <a:rPr lang="en-US" dirty="0"/>
              <a:t>Writings during the last two journeys</a:t>
            </a:r>
          </a:p>
          <a:p>
            <a:r>
              <a:rPr lang="en-US" dirty="0"/>
              <a:t>Paul travels from Caesarea to Rome – shipwreck, snakebite and prison</a:t>
            </a:r>
          </a:p>
          <a:p>
            <a:r>
              <a:rPr lang="en-US" dirty="0"/>
              <a:t>What happened after house arrest?</a:t>
            </a:r>
          </a:p>
          <a:p>
            <a:r>
              <a:rPr lang="en-US" dirty="0"/>
              <a:t>Trinity</a:t>
            </a:r>
          </a:p>
          <a:p>
            <a:r>
              <a:rPr lang="en-US" dirty="0"/>
              <a:t>Salvation</a:t>
            </a:r>
          </a:p>
          <a:p>
            <a:r>
              <a:rPr lang="en-US" dirty="0"/>
              <a:t>Church</a:t>
            </a:r>
          </a:p>
        </p:txBody>
      </p:sp>
      <p:sp>
        <p:nvSpPr>
          <p:cNvPr id="4" name="Footer Placeholder 3">
            <a:extLst>
              <a:ext uri="{FF2B5EF4-FFF2-40B4-BE49-F238E27FC236}">
                <a16:creationId xmlns:a16="http://schemas.microsoft.com/office/drawing/2014/main" id="{D7B78EC0-B7D5-4237-8301-148A51D066F6}"/>
              </a:ext>
            </a:extLst>
          </p:cNvPr>
          <p:cNvSpPr>
            <a:spLocks noGrp="1"/>
          </p:cNvSpPr>
          <p:nvPr>
            <p:ph type="ftr" sz="quarter" idx="11"/>
          </p:nvPr>
        </p:nvSpPr>
        <p:spPr/>
        <p:txBody>
          <a:bodyPr/>
          <a:lstStyle/>
          <a:p>
            <a:r>
              <a:rPr lang="en-US" b="1"/>
              <a:t>©Copyright, 2019 The Relentless Catholic.  All Rights Reserved.</a:t>
            </a:r>
            <a:endParaRPr lang="en-US"/>
          </a:p>
          <a:p>
            <a:endParaRPr lang="en-US" dirty="0"/>
          </a:p>
        </p:txBody>
      </p:sp>
      <p:sp>
        <p:nvSpPr>
          <p:cNvPr id="5" name="Slide Number Placeholder 4">
            <a:extLst>
              <a:ext uri="{FF2B5EF4-FFF2-40B4-BE49-F238E27FC236}">
                <a16:creationId xmlns:a16="http://schemas.microsoft.com/office/drawing/2014/main" id="{84926A42-7C21-4F0E-A908-5096B7AA0707}"/>
              </a:ext>
            </a:extLst>
          </p:cNvPr>
          <p:cNvSpPr>
            <a:spLocks noGrp="1"/>
          </p:cNvSpPr>
          <p:nvPr>
            <p:ph type="sldNum" sz="quarter" idx="12"/>
          </p:nvPr>
        </p:nvSpPr>
        <p:spPr/>
        <p:txBody>
          <a:bodyPr/>
          <a:lstStyle/>
          <a:p>
            <a:fld id="{519954A3-9DFD-4C44-94BA-B95130A3BA1C}" type="slidenum">
              <a:rPr lang="en-US" smtClean="0"/>
              <a:t>9</a:t>
            </a:fld>
            <a:endParaRPr lang="en-US" dirty="0"/>
          </a:p>
        </p:txBody>
      </p:sp>
    </p:spTree>
    <p:extLst>
      <p:ext uri="{BB962C8B-B14F-4D97-AF65-F5344CB8AC3E}">
        <p14:creationId xmlns:p14="http://schemas.microsoft.com/office/powerpoint/2010/main" val="317210122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790</TotalTime>
  <Words>803</Words>
  <Application>Microsoft Office PowerPoint</Application>
  <PresentationFormat>Widescreen</PresentationFormat>
  <Paragraphs>80</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Trebuchet MS</vt:lpstr>
      <vt:lpstr>Wingdings 3</vt:lpstr>
      <vt:lpstr>Facet</vt:lpstr>
      <vt:lpstr>The Life and Writings of St. Paul</vt:lpstr>
      <vt:lpstr>Opening Prayer</vt:lpstr>
      <vt:lpstr>Introduction</vt:lpstr>
      <vt:lpstr>Catholic Beliefs Regarding the Church</vt:lpstr>
      <vt:lpstr>Catholic Beliefs Regarding the Church (continued)</vt:lpstr>
      <vt:lpstr>What Did Paul Say?</vt:lpstr>
      <vt:lpstr>What Did Paul Say? (continued)</vt:lpstr>
      <vt:lpstr>What Did Paul Say? (continued)</vt:lpstr>
      <vt:lpstr>Wrap-up</vt:lpstr>
      <vt:lpstr>Prayer to St. Paul the Apostle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48</cp:revision>
  <cp:lastPrinted>2019-04-25T15:21:01Z</cp:lastPrinted>
  <dcterms:created xsi:type="dcterms:W3CDTF">2017-09-26T22:01:53Z</dcterms:created>
  <dcterms:modified xsi:type="dcterms:W3CDTF">2019-04-26T19:20:11Z</dcterms:modified>
</cp:coreProperties>
</file>