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17"/>
  </p:notesMasterIdLst>
  <p:sldIdLst>
    <p:sldId id="256" r:id="rId2"/>
    <p:sldId id="287" r:id="rId3"/>
    <p:sldId id="285" r:id="rId4"/>
    <p:sldId id="286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2" r:id="rId14"/>
    <p:sldId id="281" r:id="rId15"/>
    <p:sldId id="270" r:id="rId16"/>
  </p:sldIdLst>
  <p:sldSz cx="12192000" cy="6858000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3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842E008B-2BF1-4176-952A-417346ECEAEF}" type="datetimeFigureOut">
              <a:rPr lang="en-US" smtClean="0"/>
              <a:t>4/26/2019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A6D044DB-C52B-4B3A-B822-D5188B8B87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14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543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9518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5489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2519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570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9539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875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2342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0573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1826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8812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0035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977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A6473-4737-4437-A448-43BE11227DF4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C0CFCC1-4DBD-4EA3-821C-68070C5CB590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4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9998-6486-473B-9CDB-71ED3F279B89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72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69410-C048-4BFD-A549-49F926C9DF8B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74270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9DAC0-830A-4E8D-A021-560120EAB2D6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575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BE383-15FA-467D-8456-DD16D75D1232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13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F9D81-F7A8-4346-9CDD-44895E680CFB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400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DC00-C98E-4AE4-82D3-0C582A009359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5624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6F09-AF73-4422-A0AA-BC8598F6A10F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444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21B9C-798E-4583-8C76-FB8C64970DBC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10FF24-73F1-46E4-B214-68FE86FCA849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2767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DC76-E6DD-4AFF-8DC6-CB39EBAAFC84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866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A6B42-A2F8-4AB7-9FDA-5DEE034D21E2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150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50B16-CC4F-4957-9268-7DEA2C136E27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964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D177E-5329-4603-941F-297029918C45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605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8CEC5-EFC9-4BE9-8F29-3E8FB06F7517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2018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F8D89C-F266-4E70-8394-3F9FEF42EEC1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8574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69C5-E93A-4B7E-8627-A51141C449DC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81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2018 The Relentless Catholic.  All Rights Reserved.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F6D00-6457-4F23-AECF-59679649A13B}" type="datetime1">
              <a:rPr lang="en-US" smtClean="0"/>
              <a:t>4/26/2019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73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6337F-53B3-453D-A0E3-80200FA17A0B}" type="datetime1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C5FB5FB-CF99-481B-BFAB-7AE335D5FF59}"/>
              </a:ext>
            </a:extLst>
          </p:cNvPr>
          <p:cNvPicPr/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8837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7DB82-659B-415E-AA97-3A405D2B1D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/>
              <a:t>The Life and </a:t>
            </a:r>
            <a:r>
              <a:rPr lang="en-US" sz="4000" dirty="0"/>
              <a:t>Writings of</a:t>
            </a:r>
            <a:br>
              <a:rPr lang="en-US" dirty="0"/>
            </a:br>
            <a:r>
              <a:rPr lang="en-US" dirty="0"/>
              <a:t>St. Paul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8EF5D-9D1B-46AF-B280-885976026A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180" y="4050833"/>
            <a:ext cx="8191823" cy="1096899"/>
          </a:xfrm>
        </p:spPr>
        <p:txBody>
          <a:bodyPr>
            <a:normAutofit/>
          </a:bodyPr>
          <a:lstStyle/>
          <a:p>
            <a:r>
              <a:rPr lang="en-US" sz="2400" dirty="0"/>
              <a:t>Lesson 2: The First Journey and the Council of Jerusalem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4B25FA-4301-401C-AEB0-6B332FE87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C9F371-67C3-4C2E-AA0D-F513AB2B2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1837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7DA0B-1AB2-49FE-92F5-3F5405CEC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Paul’s First Journey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CFBA02-C923-4680-95E1-38B6F88E80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They first go to Cyprus where they make two stops</a:t>
            </a:r>
          </a:p>
          <a:p>
            <a:pPr lvl="1"/>
            <a:r>
              <a:rPr lang="en-US" dirty="0"/>
              <a:t>Salamis</a:t>
            </a:r>
          </a:p>
          <a:p>
            <a:pPr lvl="1"/>
            <a:r>
              <a:rPr lang="en-US" dirty="0"/>
              <a:t>Paphos</a:t>
            </a:r>
          </a:p>
          <a:p>
            <a:r>
              <a:rPr lang="en-US" dirty="0"/>
              <a:t>In Paphos they meet Sergius Paulus, the proconsul and a man of intelligence</a:t>
            </a:r>
          </a:p>
          <a:p>
            <a:r>
              <a:rPr lang="en-US" dirty="0"/>
              <a:t>Paul changes his name from Saul to Paul</a:t>
            </a:r>
          </a:p>
          <a:p>
            <a:pPr lvl="1"/>
            <a:r>
              <a:rPr lang="en-US" dirty="0"/>
              <a:t>High-born Jew verses Small (</a:t>
            </a:r>
            <a:r>
              <a:rPr lang="en-US" i="1" dirty="0"/>
              <a:t>paulos</a:t>
            </a:r>
            <a:r>
              <a:rPr lang="en-US" dirty="0"/>
              <a:t>) Apostle?</a:t>
            </a:r>
          </a:p>
          <a:p>
            <a:pPr lvl="1"/>
            <a:r>
              <a:rPr lang="en-US" i="1" dirty="0"/>
              <a:t>saulos</a:t>
            </a:r>
            <a:r>
              <a:rPr lang="en-US" dirty="0"/>
              <a:t>?</a:t>
            </a:r>
          </a:p>
          <a:p>
            <a:r>
              <a:rPr lang="en-US" dirty="0"/>
              <a:t>Went to Cypress and John Mark leaves them</a:t>
            </a:r>
          </a:p>
          <a:p>
            <a:r>
              <a:rPr lang="en-US" dirty="0"/>
              <a:t>Headed to Pisidian Antioch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AFE8CF-18B2-4DCA-AA9E-7F0E224D6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DFB20F-F934-4E26-AA39-C4C568303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8713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F2EDCA-B331-47EF-A9EE-8FEC7CD13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Paul’s First Journey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AC48C8-9868-47E2-8054-0541852CD8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they enter a city, they start in a synagogue</a:t>
            </a:r>
          </a:p>
          <a:p>
            <a:r>
              <a:rPr lang="en-US" dirty="0"/>
              <a:t>He makes a long speech in Pisidian Antioch</a:t>
            </a:r>
          </a:p>
          <a:p>
            <a:pPr lvl="1"/>
            <a:r>
              <a:rPr lang="en-US" dirty="0"/>
              <a:t>Shows how the old testament leads to Jesus</a:t>
            </a:r>
          </a:p>
          <a:p>
            <a:pPr lvl="1"/>
            <a:r>
              <a:rPr lang="en-US" dirty="0"/>
              <a:t>Quotes the Messianic Prophecies in Psalm 2 and Isaiah 49 (suffering servant)</a:t>
            </a:r>
          </a:p>
          <a:p>
            <a:r>
              <a:rPr lang="en-US" dirty="0"/>
              <a:t>Non-Jews are elated, Jews expel them from the city</a:t>
            </a:r>
          </a:p>
          <a:p>
            <a:r>
              <a:rPr lang="en-US" dirty="0"/>
              <a:t>In Lystra, Barnabas thought to be Zeus, Paul thought to be Hermes</a:t>
            </a:r>
          </a:p>
          <a:p>
            <a:pPr lvl="1"/>
            <a:r>
              <a:rPr lang="en-US" dirty="0"/>
              <a:t>Barnabas is probably the leader</a:t>
            </a:r>
          </a:p>
          <a:p>
            <a:pPr lvl="1"/>
            <a:r>
              <a:rPr lang="en-US" dirty="0"/>
              <a:t>Paul is stoned and left for dead, no mention of Barnabas</a:t>
            </a:r>
          </a:p>
          <a:p>
            <a:r>
              <a:rPr lang="en-US" dirty="0"/>
              <a:t>They return back through same cities and sail back to Syrian Antioch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723D61-0F61-445F-9DA1-3C273BBAD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F2FDB8-9E9F-4695-8F50-2DBFEA6F0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059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8FB10-31F8-4DD4-93CD-6FC8FFD61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Paul in Antioch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2C1E9C-51C0-492C-A364-563E2FA542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Galatian 2 event with Peter</a:t>
            </a:r>
          </a:p>
          <a:p>
            <a:pPr lvl="1"/>
            <a:r>
              <a:rPr lang="en-US" dirty="0"/>
              <a:t>Peter visits Antioch and Peter evidently eats with Gentiles</a:t>
            </a:r>
          </a:p>
          <a:p>
            <a:pPr lvl="1"/>
            <a:r>
              <a:rPr lang="en-US" dirty="0"/>
              <a:t>Men from James arrive from Judea</a:t>
            </a:r>
          </a:p>
          <a:p>
            <a:pPr lvl="1"/>
            <a:r>
              <a:rPr lang="en-US" dirty="0"/>
              <a:t>Peter and Barnabas withdraw from Gentiles</a:t>
            </a:r>
          </a:p>
          <a:p>
            <a:pPr lvl="1"/>
            <a:r>
              <a:rPr lang="en-US" dirty="0"/>
              <a:t>Paul calls him out!</a:t>
            </a:r>
          </a:p>
          <a:p>
            <a:r>
              <a:rPr lang="en-US" dirty="0"/>
              <a:t>The visit to Jerusalem in Galatian 2 is probably not the Jerusalem Council</a:t>
            </a:r>
          </a:p>
          <a:p>
            <a:pPr marL="514350" lvl="1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6495D8-6007-4677-8278-A64672B86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7B7CB8-9ED4-4B04-BE65-1B83C5969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9184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AAA93-68C9-42E2-AE1F-E43ACA1B3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Paul in Antioch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470421-1F12-4046-AD99-838BB82B6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 believe that the book of Galatians was written in this period around 48 AD</a:t>
            </a:r>
          </a:p>
          <a:p>
            <a:r>
              <a:rPr lang="en-US" dirty="0"/>
              <a:t>The majority opinion is that 1 Thessalonians was written first and then Galatians</a:t>
            </a:r>
          </a:p>
          <a:p>
            <a:r>
              <a:rPr lang="en-US" dirty="0"/>
              <a:t>Debate centers around whether Galatians was written to the churches in Southern Galatia or the churches in Northern Galatia</a:t>
            </a:r>
          </a:p>
          <a:p>
            <a:r>
              <a:rPr lang="en-US" dirty="0"/>
              <a:t>There are many similarities between what is happening in Antioch and what is happening Galatians</a:t>
            </a:r>
          </a:p>
          <a:p>
            <a:r>
              <a:rPr lang="en-US" dirty="0"/>
              <a:t>Galatians is Paul’s treatment of the essence of the New Covenant in Christ over against the Old Covenant </a:t>
            </a:r>
          </a:p>
          <a:p>
            <a:r>
              <a:rPr lang="en-US" dirty="0"/>
              <a:t>This is why circumcision is the towering issue of the letter, with the Judaizers promoting it, Paul defending the Galatians from proto-Pelagianism (earning your way into Heaven by works)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4C2359-2932-4521-9E4F-E1BD971CF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78B657-30CF-4A25-B8C4-7212E979C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3183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4AAB5-A80C-4D08-8E4A-371509E7C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Council of Jerusalem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E51DDB-F32C-4D75-8DF5-65D84E42BB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 Ecumenical Council (entire Church involved)</a:t>
            </a:r>
          </a:p>
          <a:p>
            <a:r>
              <a:rPr lang="en-US" dirty="0"/>
              <a:t>Big question – Do Gentiles need to be circumcised?</a:t>
            </a:r>
          </a:p>
          <a:p>
            <a:r>
              <a:rPr lang="en-US" dirty="0"/>
              <a:t>After a great deal of debate, Peter stands and supports a NO vote</a:t>
            </a:r>
          </a:p>
          <a:p>
            <a:pPr lvl="1"/>
            <a:r>
              <a:rPr lang="en-US" dirty="0"/>
              <a:t>Shows Petrine leadership</a:t>
            </a:r>
          </a:p>
          <a:p>
            <a:r>
              <a:rPr lang="en-US" dirty="0"/>
              <a:t>James says that Gentile converts should do some things</a:t>
            </a:r>
          </a:p>
          <a:p>
            <a:r>
              <a:rPr lang="en-US" dirty="0"/>
              <a:t>Letter written, but never referred to in any NT document outside of Acts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751BDA-8224-49F0-B35E-A0C7A43AA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7785E2-114F-4B70-B908-E65F00B6F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9294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E3837-EC28-46B9-80E2-CDC85FC52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Closing Prayer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5D0E4F-1B8E-4E5C-A74B-12CA7DA73F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A9B041-5C63-42B9-8B8F-8D506BF4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ABE562-0A3B-420C-AE80-8FA7F6996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951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E921E-8A13-4A80-ACED-CE01359F1C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Opening Prayer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62DB86-AEBF-4DCA-9DB3-44A2247A86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5B84D8-604F-4E20-A6E6-DBE9912F1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4F8CB3-FDAA-47BF-9FD5-55D964726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620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11113-3C4E-42F7-BC62-CCB4348C2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Introductory Remarks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17EF99-EC57-4ADF-8324-D8D5A8C18D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Last week, there were a couple of questions, mainly related to difficult passages about killing (flood, persecutions, etc.)</a:t>
            </a:r>
          </a:p>
          <a:p>
            <a:r>
              <a:rPr lang="en-US" dirty="0"/>
              <a:t>I am developing a response by reading “Dark Passages of the Bible” by Matthew Ramage</a:t>
            </a:r>
          </a:p>
          <a:p>
            <a:r>
              <a:rPr lang="en-US" dirty="0"/>
              <a:t>Feedback suggests that I need to do some work on my questions maybe by providing some hints.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6391BC-AC59-4921-AEAF-0DA64A949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E72203-6C8A-4692-B259-B5D638F6A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135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BD4A6-A186-4D02-87F1-B9F15E3BC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Hints for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B4322-56E5-47EF-AD84-63AE378BCD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Day 4, second question - Cephas and Peter are the same person</a:t>
            </a:r>
          </a:p>
          <a:p>
            <a:r>
              <a:rPr lang="en-US" dirty="0"/>
              <a:t>“Uncircumcised” and “Greeks” are Gentiles (non-Jews)</a:t>
            </a:r>
          </a:p>
          <a:p>
            <a:r>
              <a:rPr lang="en-US" dirty="0"/>
              <a:t>“Circumcised” are Jews</a:t>
            </a:r>
          </a:p>
          <a:p>
            <a:r>
              <a:rPr lang="en-US" dirty="0"/>
              <a:t>Day 4, first question - Zeus was the king of the Greek gods </a:t>
            </a:r>
          </a:p>
          <a:p>
            <a:r>
              <a:rPr lang="en-US" dirty="0"/>
              <a:t>Day 4, first question - Hermes was the messenger of the Greek gods and the son of Zeus</a:t>
            </a:r>
          </a:p>
          <a:p>
            <a:r>
              <a:rPr lang="en-US" dirty="0"/>
              <a:t>Day 5, second question - Galatians 3 – men from James seem to require Christians to become Jews</a:t>
            </a:r>
          </a:p>
          <a:p>
            <a:r>
              <a:rPr lang="en-US" dirty="0"/>
              <a:t>Day 5, second question - Acts 15 – James is on the same side as Paul</a:t>
            </a:r>
          </a:p>
          <a:p>
            <a:r>
              <a:rPr lang="en-US" dirty="0"/>
              <a:t>Day 6, second question – No one knows the answer to this question, just speculation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18649E-AF8C-4249-85BE-FC555E63D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763F5D-733A-4032-8857-1CD6B04E7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576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183AFF-2B0F-4D76-8507-CC812B52A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Pauline Corpus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89BDC3-ADDC-4E9A-8EF2-D2DB97CB87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13 Letters are attributed to Paul, as author</a:t>
            </a:r>
          </a:p>
          <a:p>
            <a:pPr lvl="1"/>
            <a:r>
              <a:rPr lang="en-US" dirty="0"/>
              <a:t>Hebrews was originally included, but most scholars today exclude</a:t>
            </a:r>
          </a:p>
          <a:p>
            <a:r>
              <a:rPr lang="en-US" dirty="0"/>
              <a:t>Seven letters considered genuine by most scholars: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First Thessalonians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Galatians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First Corinthians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Philippians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Philemon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Second Corinthians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Romans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63253D-273B-45CA-A97F-B44A298D1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35D75C-1EB2-44CD-8F83-8BB0BB920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750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1C35B-78C6-420F-83EE-BBA543232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Pauline Corpus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9CB35-3DDB-41A3-914D-A3F0B3150B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letters on which scholars are about evenly divided: </a:t>
            </a:r>
          </a:p>
          <a:p>
            <a:pPr lvl="1"/>
            <a:r>
              <a:rPr lang="en-US" dirty="0"/>
              <a:t>Colossians</a:t>
            </a:r>
          </a:p>
          <a:p>
            <a:pPr lvl="1"/>
            <a:r>
              <a:rPr lang="en-US" dirty="0"/>
              <a:t>Second Thessalonians</a:t>
            </a:r>
          </a:p>
          <a:p>
            <a:r>
              <a:rPr lang="en-US" dirty="0"/>
              <a:t>The letters thought to be pseudepigraphic by more than 50% of contemporary scholars: </a:t>
            </a:r>
          </a:p>
          <a:p>
            <a:pPr lvl="1"/>
            <a:r>
              <a:rPr lang="en-US" dirty="0"/>
              <a:t>Ephesians</a:t>
            </a:r>
          </a:p>
          <a:p>
            <a:pPr lvl="1"/>
            <a:r>
              <a:rPr lang="en-US" dirty="0"/>
              <a:t>First Timothy</a:t>
            </a:r>
          </a:p>
          <a:p>
            <a:pPr lvl="1"/>
            <a:r>
              <a:rPr lang="en-US" dirty="0"/>
              <a:t>Second Timothy</a:t>
            </a:r>
          </a:p>
          <a:p>
            <a:pPr lvl="1"/>
            <a:r>
              <a:rPr lang="en-US" dirty="0"/>
              <a:t>Titus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BB84B8-01D1-4419-828E-8CD31C3E7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CB79B1-A6FF-49DE-A671-E03E876DF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071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F85A1-D6F9-4E9E-BA92-D87942AD0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Pauline Corpus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6B5857-F8CF-4206-81EC-8E29533EF8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Paul's own writings are often thought to indicate several of his letters that have not been preserved:</a:t>
            </a:r>
          </a:p>
          <a:p>
            <a:pPr lvl="1"/>
            <a:r>
              <a:rPr lang="en-US" dirty="0"/>
              <a:t>A first epistle to Corinth, referenced at 1 Corinthians 5:9</a:t>
            </a:r>
          </a:p>
          <a:p>
            <a:pPr lvl="1"/>
            <a:r>
              <a:rPr lang="en-US" dirty="0"/>
              <a:t>A third epistle to Corinth, also called the Severe Letter, referenced at 2 Corinthians 2:4 and 2 Corinthians 7:8–9</a:t>
            </a:r>
          </a:p>
          <a:p>
            <a:pPr lvl="1"/>
            <a:r>
              <a:rPr lang="en-US" dirty="0"/>
              <a:t>An earlier epistle to the Ephesians referenced at Ephesians 3:3–4</a:t>
            </a:r>
          </a:p>
          <a:p>
            <a:pPr lvl="1"/>
            <a:r>
              <a:rPr lang="en-US" dirty="0"/>
              <a:t>The Epistle to the Laodiceans, referenced at Colossians 4:16</a:t>
            </a:r>
          </a:p>
          <a:p>
            <a:r>
              <a:rPr lang="en-US" dirty="0"/>
              <a:t>By the time that 2 Peter was written, some of Paul’s letters were considered scripture (latest dating is 140 AD) (2 Peter 3:15-16)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844302-B5FF-43DB-B2E0-9FDBB5069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B11894-E251-4DD9-86FF-29D0F6586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863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BACFC-6F9D-4138-B375-74F016F88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Beginnings of Paul’s Ministry to the Gentiles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ECFBEC-E537-46F9-886C-60B6E3BCF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After being sent back to Tarsus, Paul is silent for approximately a decade</a:t>
            </a:r>
          </a:p>
          <a:p>
            <a:r>
              <a:rPr lang="en-US" dirty="0"/>
              <a:t>Barnabas comes to find him and takes him to Antioch</a:t>
            </a:r>
          </a:p>
          <a:p>
            <a:r>
              <a:rPr lang="en-US" dirty="0"/>
              <a:t>Then a return to Jerusalem with relief money</a:t>
            </a:r>
          </a:p>
          <a:p>
            <a:pPr lvl="1"/>
            <a:r>
              <a:rPr lang="en-US" dirty="0"/>
              <a:t>May have been the same trip with Titus referred to in Galatians 2</a:t>
            </a:r>
          </a:p>
          <a:p>
            <a:r>
              <a:rPr lang="en-US" dirty="0"/>
              <a:t>Returns to Antioch for a period before the Holy Spirit sends him on his first journey with Barnabas and John Mark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F5D599-79D9-4098-A3C0-0B7C53EBE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6D3346-D15C-4B08-9BD6-18CD4D28A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980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F510654-A69A-48EF-BF04-8775EE3CB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170FD8-326A-48ED-95D2-51D91E4D1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" name="Picture 3" descr="Image result for map of paul's first missionary journey">
            <a:extLst>
              <a:ext uri="{FF2B5EF4-FFF2-40B4-BE49-F238E27FC236}">
                <a16:creationId xmlns:a16="http://schemas.microsoft.com/office/drawing/2014/main" id="{CA11AF08-CC3D-4553-9BF3-D706803AAB9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29" y="573568"/>
            <a:ext cx="7794833" cy="51675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514636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917</TotalTime>
  <Words>947</Words>
  <Application>Microsoft Office PowerPoint</Application>
  <PresentationFormat>Widescreen</PresentationFormat>
  <Paragraphs>134</Paragraphs>
  <Slides>15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Trebuchet MS</vt:lpstr>
      <vt:lpstr>Wingdings 3</vt:lpstr>
      <vt:lpstr>Facet</vt:lpstr>
      <vt:lpstr>The Life and Writings of St. Paul</vt:lpstr>
      <vt:lpstr>Opening Prayer</vt:lpstr>
      <vt:lpstr>Introductory Remarks</vt:lpstr>
      <vt:lpstr>Hints for Questions</vt:lpstr>
      <vt:lpstr>Pauline Corpus</vt:lpstr>
      <vt:lpstr>Pauline Corpus (continued)</vt:lpstr>
      <vt:lpstr>Pauline Corpus (continued)</vt:lpstr>
      <vt:lpstr>The Beginnings of Paul’s Ministry to the Gentiles</vt:lpstr>
      <vt:lpstr>PowerPoint Presentation</vt:lpstr>
      <vt:lpstr>Paul’s First Journey</vt:lpstr>
      <vt:lpstr>Paul’s First Journey (continued)</vt:lpstr>
      <vt:lpstr>Paul in Antioch</vt:lpstr>
      <vt:lpstr>Paul in Antioch (continued)</vt:lpstr>
      <vt:lpstr>The Council of Jerusalem</vt:lpstr>
      <vt:lpstr>Closing Prayer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Pentateuch</dc:title>
  <dc:creator>Scott Decker</dc:creator>
  <cp:lastModifiedBy>Scott Decker</cp:lastModifiedBy>
  <cp:revision>68</cp:revision>
  <cp:lastPrinted>2019-02-28T19:15:05Z</cp:lastPrinted>
  <dcterms:created xsi:type="dcterms:W3CDTF">2017-09-26T22:01:53Z</dcterms:created>
  <dcterms:modified xsi:type="dcterms:W3CDTF">2019-04-26T19:26:53Z</dcterms:modified>
</cp:coreProperties>
</file>