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1"/>
  </p:notesMasterIdLst>
  <p:sldIdLst>
    <p:sldId id="256" r:id="rId2"/>
    <p:sldId id="279" r:id="rId3"/>
    <p:sldId id="273" r:id="rId4"/>
    <p:sldId id="274" r:id="rId5"/>
    <p:sldId id="275" r:id="rId6"/>
    <p:sldId id="276" r:id="rId7"/>
    <p:sldId id="277" r:id="rId8"/>
    <p:sldId id="278" r:id="rId9"/>
    <p:sldId id="270" r:id="rId10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859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450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36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022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26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8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4/26/2019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Life and 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5: Imprisonment in Caesarea and Travel to Rome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7394C-E777-44B8-A08E-CFB3433B83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18848A-F302-4292-9ABE-D146F095D3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22468-B051-4AA7-9178-E0DE61F5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A633B-425D-4DEC-B166-59A91755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395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738BB-B9E3-4B14-BB10-425FE48A7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Caesarea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9B442-41C3-45CA-8434-8327A873C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First, Paul has to appear before Felix</a:t>
            </a:r>
          </a:p>
          <a:p>
            <a:pPr lvl="1"/>
            <a:r>
              <a:rPr lang="en-US" dirty="0"/>
              <a:t>For two years, Felix tries to get a bribe from Paul</a:t>
            </a:r>
          </a:p>
          <a:p>
            <a:r>
              <a:rPr lang="en-US" dirty="0"/>
              <a:t>Second, Paul has to appear before Felix’s successor, Festus</a:t>
            </a:r>
          </a:p>
          <a:p>
            <a:pPr lvl="1"/>
            <a:r>
              <a:rPr lang="en-US" dirty="0"/>
              <a:t>Jerusalem Jewish elite want trial moved to Jerusalem to murder Paul</a:t>
            </a:r>
          </a:p>
          <a:p>
            <a:pPr lvl="1"/>
            <a:r>
              <a:rPr lang="en-US" dirty="0"/>
              <a:t>Paul appeals to Caesar</a:t>
            </a:r>
          </a:p>
          <a:p>
            <a:r>
              <a:rPr lang="en-US" dirty="0"/>
              <a:t>Third, Paul has to appear before Herod Agrippa II and his consort (and sister) Bernice</a:t>
            </a:r>
          </a:p>
          <a:p>
            <a:r>
              <a:rPr lang="en-US" dirty="0"/>
              <a:t>Finally, Paul boards a boat to Rome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B94700-98AD-4008-9C23-3E4A2647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61062E-18CD-4F89-A65C-2AE659929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950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1848-8DD3-4C53-A379-B324D4608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to 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40298-49A7-4E3E-81B2-2AFE065C0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board a boat that goes north of Cypress and lands in Myra</a:t>
            </a:r>
          </a:p>
          <a:p>
            <a:r>
              <a:rPr lang="en-US" dirty="0"/>
              <a:t>They find a ship sailing from Alexandria Egypt to Italy</a:t>
            </a:r>
          </a:p>
          <a:p>
            <a:r>
              <a:rPr lang="en-US" dirty="0"/>
              <a:t>They go to Crete, but it is late in the sailing season</a:t>
            </a:r>
          </a:p>
          <a:p>
            <a:pPr lvl="1"/>
            <a:r>
              <a:rPr lang="en-US" dirty="0"/>
              <a:t>Paul warns that there will be severe damage and heavy losses</a:t>
            </a:r>
          </a:p>
          <a:p>
            <a:pPr lvl="1"/>
            <a:r>
              <a:rPr lang="en-US" dirty="0"/>
              <a:t>The centurion ignores him</a:t>
            </a:r>
          </a:p>
          <a:p>
            <a:r>
              <a:rPr lang="en-US" dirty="0"/>
              <a:t>Guess what? HURRICANE force winds</a:t>
            </a:r>
          </a:p>
          <a:p>
            <a:r>
              <a:rPr lang="en-US" dirty="0"/>
              <a:t>Paul has a vision that no one will die</a:t>
            </a:r>
          </a:p>
          <a:p>
            <a:r>
              <a:rPr lang="en-US" dirty="0"/>
              <a:t>Wash up on the shore of Malta</a:t>
            </a:r>
          </a:p>
          <a:p>
            <a:pPr lvl="1"/>
            <a:r>
              <a:rPr lang="en-US" dirty="0"/>
              <a:t>Paul is bit by a snake but does not die</a:t>
            </a:r>
          </a:p>
          <a:p>
            <a:pPr lvl="1"/>
            <a:r>
              <a:rPr lang="en-US" dirty="0"/>
              <a:t>Paul heals many of the inhabitants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888E46-B5F5-40C0-9EC4-6647EE6D7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AC860-E6F2-41AD-924C-34BD063A0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74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1DBDF-98F3-4060-B452-188AC1F90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to Rome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B383E-D9A9-42CF-AC80-26E3E29F7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stopping in Syracuse and Rhegium, they finally land in Puteoli</a:t>
            </a:r>
          </a:p>
          <a:p>
            <a:pPr lvl="1"/>
            <a:r>
              <a:rPr lang="en-US" dirty="0"/>
              <a:t>Northern shore of what we now know as the Bay of Naples</a:t>
            </a:r>
          </a:p>
          <a:p>
            <a:r>
              <a:rPr lang="en-US" dirty="0"/>
              <a:t>He travels to Rome</a:t>
            </a:r>
          </a:p>
          <a:p>
            <a:r>
              <a:rPr lang="en-US" dirty="0"/>
              <a:t>Archeologists may have found the house where Paul stayed in Rome</a:t>
            </a:r>
          </a:p>
          <a:p>
            <a:pPr lvl="1"/>
            <a:r>
              <a:rPr lang="en-US" dirty="0"/>
              <a:t>Decorations suggest Jewish dwelling</a:t>
            </a:r>
          </a:p>
          <a:p>
            <a:pPr lvl="1"/>
            <a:r>
              <a:rPr lang="en-US" dirty="0"/>
              <a:t>Very center of Rome</a:t>
            </a:r>
          </a:p>
          <a:p>
            <a:r>
              <a:rPr lang="en-US" dirty="0"/>
              <a:t>Under house arrest for two years</a:t>
            </a:r>
          </a:p>
          <a:p>
            <a:pPr lvl="1"/>
            <a:r>
              <a:rPr lang="en-US" dirty="0"/>
              <a:t>Allowed to have visitors</a:t>
            </a:r>
          </a:p>
          <a:p>
            <a:r>
              <a:rPr lang="en-US" dirty="0"/>
              <a:t>Acts ends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70D76A-0877-4D05-AB0B-F66DFE6A6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9F018-9A70-4E5F-92B9-2F4728207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22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3116A-2050-4F91-838D-6D1AA7F0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Writings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95E7D-4B13-403F-9ED8-F2B55E7C7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Pastoral Letters</a:t>
            </a:r>
          </a:p>
          <a:p>
            <a:pPr lvl="1"/>
            <a:r>
              <a:rPr lang="en-US" dirty="0"/>
              <a:t>First Timothy</a:t>
            </a:r>
          </a:p>
          <a:p>
            <a:pPr lvl="1"/>
            <a:r>
              <a:rPr lang="en-US" dirty="0"/>
              <a:t>Second Timothy</a:t>
            </a:r>
          </a:p>
          <a:p>
            <a:pPr lvl="1"/>
            <a:r>
              <a:rPr lang="en-US" dirty="0"/>
              <a:t>Titus</a:t>
            </a:r>
          </a:p>
          <a:p>
            <a:r>
              <a:rPr lang="en-US" dirty="0"/>
              <a:t>First Timothy</a:t>
            </a:r>
          </a:p>
          <a:p>
            <a:pPr lvl="1"/>
            <a:r>
              <a:rPr lang="en-US" dirty="0"/>
              <a:t>False teachers of knowledge (</a:t>
            </a:r>
            <a:r>
              <a:rPr lang="en-US" i="1" dirty="0"/>
              <a:t>gnosis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Forerunners of Gnosticism</a:t>
            </a:r>
          </a:p>
          <a:p>
            <a:pPr lvl="2"/>
            <a:r>
              <a:rPr lang="en-US" dirty="0"/>
              <a:t>Special knowledge for just a few, the Gnostics</a:t>
            </a:r>
          </a:p>
          <a:p>
            <a:pPr lvl="2"/>
            <a:r>
              <a:rPr lang="en-US" dirty="0"/>
              <a:t>Everyone else is damned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9734B-BBD8-4BC6-A782-482F230C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AF971-1B0D-4464-A995-DCE989815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22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44E4C-5EE6-4843-90DD-14F2990AF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Writings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8E26F-95D3-48A6-A119-654C914CF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Second Timothy</a:t>
            </a:r>
          </a:p>
          <a:p>
            <a:pPr lvl="1"/>
            <a:r>
              <a:rPr lang="en-US" dirty="0"/>
              <a:t>More personal than First Timothy</a:t>
            </a:r>
          </a:p>
          <a:p>
            <a:pPr lvl="1"/>
            <a:r>
              <a:rPr lang="en-US" dirty="0"/>
              <a:t>Appears to be near the end of Paul’s life</a:t>
            </a:r>
          </a:p>
          <a:p>
            <a:pPr lvl="1"/>
            <a:r>
              <a:rPr lang="en-US" dirty="0"/>
              <a:t>Feels like a last will and testament</a:t>
            </a:r>
          </a:p>
          <a:p>
            <a:pPr lvl="1"/>
            <a:r>
              <a:rPr lang="en-US" dirty="0"/>
              <a:t>Wants Timothy to come as soon as possible</a:t>
            </a:r>
          </a:p>
          <a:p>
            <a:r>
              <a:rPr lang="en-US" dirty="0"/>
              <a:t>Titus</a:t>
            </a:r>
          </a:p>
          <a:p>
            <a:pPr lvl="1"/>
            <a:r>
              <a:rPr lang="en-US" dirty="0"/>
              <a:t>Very similar to First Timothy</a:t>
            </a:r>
          </a:p>
          <a:p>
            <a:pPr lvl="1"/>
            <a:r>
              <a:rPr lang="en-US" dirty="0"/>
              <a:t>How to organize the churches</a:t>
            </a:r>
          </a:p>
          <a:p>
            <a:pPr lvl="1"/>
            <a:r>
              <a:rPr lang="en-US" dirty="0"/>
              <a:t>Criteria for selection of elders and bishops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A2C93-584A-4368-A9E5-65CFD0A7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78492-0D3B-4E5C-AFE6-311EC82E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819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FBC90-43B1-4D82-B9A1-268DF4C2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70C1A-32EE-4EA7-831F-45FCEF0FA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Acts, at least the last part, may have been Luke writing to support Paul in his trial</a:t>
            </a:r>
          </a:p>
          <a:p>
            <a:pPr lvl="1"/>
            <a:r>
              <a:rPr lang="en-US" dirty="0"/>
              <a:t>Late dating is unlikely because no mention of the death of Peter or Paul or the fall of Jerusalem</a:t>
            </a:r>
          </a:p>
          <a:p>
            <a:r>
              <a:rPr lang="en-US" dirty="0"/>
              <a:t>Tradition is that Paul was martyred in Rome around 67 AD</a:t>
            </a:r>
          </a:p>
          <a:p>
            <a:r>
              <a:rPr lang="en-US" dirty="0"/>
              <a:t>Tertullian says he was beheaded</a:t>
            </a:r>
          </a:p>
          <a:p>
            <a:pPr lvl="1"/>
            <a:r>
              <a:rPr lang="en-US" dirty="0"/>
              <a:t>Makes sense because Roman citizen could not be crucified</a:t>
            </a:r>
          </a:p>
          <a:p>
            <a:r>
              <a:rPr lang="en-US" dirty="0"/>
              <a:t>Eusebius suggests that Paul’s martyrdom does not take place during the period that Luke records</a:t>
            </a:r>
          </a:p>
          <a:p>
            <a:pPr lvl="1"/>
            <a:r>
              <a:rPr lang="en-US" dirty="0"/>
              <a:t>Found innocent and then off to Spain (Romans 15)?</a:t>
            </a:r>
          </a:p>
          <a:p>
            <a:r>
              <a:rPr lang="en-US" dirty="0"/>
              <a:t>Clement supports this suggestion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D97CA-4D86-4286-9329-D78F16D19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6A03E8-B5DB-4603-AD9F-1A997850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641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862</TotalTime>
  <Words>558</Words>
  <Application>Microsoft Office PowerPoint</Application>
  <PresentationFormat>Widescreen</PresentationFormat>
  <Paragraphs>88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The Life and Writings of St. Paul</vt:lpstr>
      <vt:lpstr>Opening Prayer</vt:lpstr>
      <vt:lpstr>Caesarea</vt:lpstr>
      <vt:lpstr>Going to Rome</vt:lpstr>
      <vt:lpstr>Going to Rome (continued)</vt:lpstr>
      <vt:lpstr>Remaining Writings</vt:lpstr>
      <vt:lpstr>Remaining Writings (continued)</vt:lpstr>
      <vt:lpstr>After Acts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51</cp:revision>
  <cp:lastPrinted>2019-03-28T18:27:18Z</cp:lastPrinted>
  <dcterms:created xsi:type="dcterms:W3CDTF">2017-09-26T22:01:53Z</dcterms:created>
  <dcterms:modified xsi:type="dcterms:W3CDTF">2019-04-26T19:23:58Z</dcterms:modified>
</cp:coreProperties>
</file>