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3"/>
  </p:notesMasterIdLst>
  <p:sldIdLst>
    <p:sldId id="256" r:id="rId2"/>
    <p:sldId id="272" r:id="rId3"/>
    <p:sldId id="273" r:id="rId4"/>
    <p:sldId id="274" r:id="rId5"/>
    <p:sldId id="275" r:id="rId6"/>
    <p:sldId id="276" r:id="rId7"/>
    <p:sldId id="277" r:id="rId8"/>
    <p:sldId id="278" r:id="rId9"/>
    <p:sldId id="279" r:id="rId10"/>
    <p:sldId id="280" r:id="rId11"/>
    <p:sldId id="270" r:id="rId12"/>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61" d="100"/>
          <a:sy n="161" d="100"/>
        </p:scale>
        <p:origin x="30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842E008B-2BF1-4176-952A-417346ECEAEF}" type="datetimeFigureOut">
              <a:rPr lang="en-US" smtClean="0"/>
              <a:t>4/26/2019</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A6D044DB-C52B-4B3A-B822-D5188B8B8726}" type="slidenum">
              <a:rPr lang="en-US" smtClean="0"/>
              <a:t>‹#›</a:t>
            </a:fld>
            <a:endParaRPr lang="en-US"/>
          </a:p>
        </p:txBody>
      </p:sp>
    </p:spTree>
    <p:extLst>
      <p:ext uri="{BB962C8B-B14F-4D97-AF65-F5344CB8AC3E}">
        <p14:creationId xmlns:p14="http://schemas.microsoft.com/office/powerpoint/2010/main" val="788014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DA6473-4737-4437-A448-43BE11227DF4}"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3C0CFCC1-4DBD-4EA3-821C-68070C5CB590}"/>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7569998-6486-473B-9CDB-71ED3F279B89}"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0F69410-C048-4BFD-A549-49F926C9DF8B}"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AB9DAC0-830A-4E8D-A021-560120EAB2D6}"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5BE383-15FA-467D-8456-DD16D75D1232}"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0F9D81-F7A8-4346-9CDD-44895E680CFB}"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ABDC00-C98E-4AE4-82D3-0C582A009359}"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0F66F09-AF73-4422-A0AA-BC8598F6A10F}"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521B9C-798E-4583-8C76-FB8C64970DBC}"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7" name="Picture 6">
            <a:extLst>
              <a:ext uri="{FF2B5EF4-FFF2-40B4-BE49-F238E27FC236}">
                <a16:creationId xmlns:a16="http://schemas.microsoft.com/office/drawing/2014/main" id="{3E10FF24-73F1-46E4-B214-68FE86FCA849}"/>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75DC76-E6DD-4AFF-8DC6-CB39EBAAFC84}"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dirty="0"/>
              <a:t>©Copyright, 2019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52A6B42-A2F8-4AB7-9FDA-5DEE034D21E2}" type="datetime1">
              <a:rPr lang="en-US" smtClean="0"/>
              <a:t>4/26/2019</a:t>
            </a:fld>
            <a:endParaRPr lang="en-US" dirty="0"/>
          </a:p>
        </p:txBody>
      </p:sp>
      <p:sp>
        <p:nvSpPr>
          <p:cNvPr id="6" name="Footer Placeholder 5"/>
          <p:cNvSpPr>
            <a:spLocks noGrp="1"/>
          </p:cNvSpPr>
          <p:nvPr>
            <p:ph type="ftr" sz="quarter" idx="11"/>
          </p:nvPr>
        </p:nvSpPr>
        <p:spPr/>
        <p:txBody>
          <a:bodyPr/>
          <a:lstStyle/>
          <a:p>
            <a:r>
              <a:rPr lang="en-US" dirty="0"/>
              <a:t>©Copyright, 2019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450B16-CC4F-4957-9268-7DEA2C136E27}" type="datetime1">
              <a:rPr lang="en-US" smtClean="0"/>
              <a:t>4/26/2019</a:t>
            </a:fld>
            <a:endParaRPr lang="en-US" dirty="0"/>
          </a:p>
        </p:txBody>
      </p:sp>
      <p:sp>
        <p:nvSpPr>
          <p:cNvPr id="8" name="Footer Placeholder 7"/>
          <p:cNvSpPr>
            <a:spLocks noGrp="1"/>
          </p:cNvSpPr>
          <p:nvPr>
            <p:ph type="ftr" sz="quarter" idx="11"/>
          </p:nvPr>
        </p:nvSpPr>
        <p:spPr/>
        <p:txBody>
          <a:bodyPr/>
          <a:lstStyle/>
          <a:p>
            <a:r>
              <a:rPr lang="en-US" dirty="0"/>
              <a:t>©Copyright, 2019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26D177E-5329-4603-941F-297029918C45}" type="datetime1">
              <a:rPr lang="en-US" smtClean="0"/>
              <a:t>4/26/2019</a:t>
            </a:fld>
            <a:endParaRPr lang="en-US" dirty="0"/>
          </a:p>
        </p:txBody>
      </p:sp>
      <p:sp>
        <p:nvSpPr>
          <p:cNvPr id="4" name="Footer Placeholder 3"/>
          <p:cNvSpPr>
            <a:spLocks noGrp="1"/>
          </p:cNvSpPr>
          <p:nvPr>
            <p:ph type="ftr" sz="quarter" idx="11"/>
          </p:nvPr>
        </p:nvSpPr>
        <p:spPr/>
        <p:txBody>
          <a:bodyPr/>
          <a:lstStyle/>
          <a:p>
            <a:r>
              <a:rPr lang="en-US" dirty="0"/>
              <a:t>©Copyright, 2019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F8CEC5-EFC9-4BE9-8F29-3E8FB06F7517}" type="datetime1">
              <a:rPr lang="en-US" smtClean="0"/>
              <a:t>4/26/2019</a:t>
            </a:fld>
            <a:endParaRPr lang="en-US" dirty="0"/>
          </a:p>
        </p:txBody>
      </p:sp>
      <p:sp>
        <p:nvSpPr>
          <p:cNvPr id="3" name="Footer Placeholder 2"/>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pic>
        <p:nvPicPr>
          <p:cNvPr id="5" name="Picture 4">
            <a:extLst>
              <a:ext uri="{FF2B5EF4-FFF2-40B4-BE49-F238E27FC236}">
                <a16:creationId xmlns:a16="http://schemas.microsoft.com/office/drawing/2014/main" id="{E6F8D89C-F266-4E70-8394-3F9FEF42EEC1}"/>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B9469C5-E93A-4B7E-8627-A51141C449DC}" type="datetime1">
              <a:rPr lang="en-US" smtClean="0"/>
              <a:t>4/26/2019</a:t>
            </a:fld>
            <a:endParaRPr lang="en-US" dirty="0"/>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DF4F6D00-6457-4F23-AECF-59679649A13B}" type="datetime1">
              <a:rPr lang="en-US" smtClean="0"/>
              <a:t>4/26/2019</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76337F-53B3-453D-A0E3-80200FA17A0B}" type="datetime1">
              <a:rPr lang="en-US" smtClean="0"/>
              <a:t>4/26/2019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2019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5C5FB5FB-CF99-481B-BFAB-7AE335D5FF59}"/>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sz="4000" dirty="0"/>
              <a:t>The Life and Writings of</a:t>
            </a:r>
            <a:br>
              <a:rPr lang="en-US" dirty="0"/>
            </a:br>
            <a:r>
              <a:rPr lang="en-US" dirty="0"/>
              <a:t>St. Paul</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a:xfrm>
            <a:off x="1082180" y="4050833"/>
            <a:ext cx="8191823" cy="1096899"/>
          </a:xfrm>
        </p:spPr>
        <p:txBody>
          <a:bodyPr>
            <a:normAutofit/>
          </a:bodyPr>
          <a:lstStyle/>
          <a:p>
            <a:r>
              <a:rPr lang="en-US" sz="2400" dirty="0"/>
              <a:t>Lesson 7: Paul’s Theology of Salvation</a:t>
            </a:r>
          </a:p>
        </p:txBody>
      </p:sp>
      <p:sp>
        <p:nvSpPr>
          <p:cNvPr id="4" name="Footer Placeholder 3">
            <a:extLst>
              <a:ext uri="{FF2B5EF4-FFF2-40B4-BE49-F238E27FC236}">
                <a16:creationId xmlns:a16="http://schemas.microsoft.com/office/drawing/2014/main" id="{6F4B25FA-4301-401C-AEB0-6B332FE87E49}"/>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9BC9F371-67C3-4C2E-AA0D-F513AB2B2D74}"/>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A67EA-B43C-4474-B989-B6263C0B6883}"/>
              </a:ext>
            </a:extLst>
          </p:cNvPr>
          <p:cNvSpPr>
            <a:spLocks noGrp="1"/>
          </p:cNvSpPr>
          <p:nvPr>
            <p:ph type="title"/>
          </p:nvPr>
        </p:nvSpPr>
        <p:spPr/>
        <p:txBody>
          <a:bodyPr/>
          <a:lstStyle/>
          <a:p>
            <a:r>
              <a:rPr lang="en-US" dirty="0"/>
              <a:t>What Happened Next?</a:t>
            </a:r>
          </a:p>
        </p:txBody>
      </p:sp>
      <p:sp>
        <p:nvSpPr>
          <p:cNvPr id="3" name="Content Placeholder 2">
            <a:extLst>
              <a:ext uri="{FF2B5EF4-FFF2-40B4-BE49-F238E27FC236}">
                <a16:creationId xmlns:a16="http://schemas.microsoft.com/office/drawing/2014/main" id="{5AD3752C-9C42-4FCF-9778-6BF09F1441E0}"/>
              </a:ext>
            </a:extLst>
          </p:cNvPr>
          <p:cNvSpPr>
            <a:spLocks noGrp="1"/>
          </p:cNvSpPr>
          <p:nvPr>
            <p:ph idx="1"/>
          </p:nvPr>
        </p:nvSpPr>
        <p:spPr/>
        <p:txBody>
          <a:bodyPr/>
          <a:lstStyle/>
          <a:p>
            <a:r>
              <a:rPr lang="en-US" dirty="0"/>
              <a:t>Pelagius – Monk born around 360 AD</a:t>
            </a:r>
          </a:p>
          <a:p>
            <a:r>
              <a:rPr lang="en-US" dirty="0"/>
              <a:t>Did not believe in Original Sin or that man had an inclination for sin</a:t>
            </a:r>
          </a:p>
          <a:p>
            <a:r>
              <a:rPr lang="en-US" dirty="0"/>
              <a:t>Believed in Autosoterism</a:t>
            </a:r>
          </a:p>
          <a:p>
            <a:pPr lvl="1"/>
            <a:r>
              <a:rPr lang="en-US" dirty="0"/>
              <a:t>The position that man can author his own salvation, without the free gift of grace from God.  </a:t>
            </a:r>
          </a:p>
          <a:p>
            <a:pPr lvl="1"/>
            <a:r>
              <a:rPr lang="en-US" dirty="0"/>
              <a:t>In other words, you can earn your way into Heaven.  </a:t>
            </a:r>
          </a:p>
          <a:p>
            <a:r>
              <a:rPr lang="en-US" dirty="0"/>
              <a:t>Pelagianism was solemnly rejected by the Council of Carthage in 418 AD.</a:t>
            </a:r>
          </a:p>
          <a:p>
            <a:pPr lvl="1"/>
            <a:endParaRPr lang="en-US" dirty="0"/>
          </a:p>
        </p:txBody>
      </p:sp>
      <p:sp>
        <p:nvSpPr>
          <p:cNvPr id="4" name="Footer Placeholder 3">
            <a:extLst>
              <a:ext uri="{FF2B5EF4-FFF2-40B4-BE49-F238E27FC236}">
                <a16:creationId xmlns:a16="http://schemas.microsoft.com/office/drawing/2014/main" id="{957E49A9-961C-43AC-85FE-4BB0C007FCBB}"/>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45454535-F89A-4070-9EB4-B45E770B39F5}"/>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2411356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E3837-EC28-46B9-80E2-CDC85FC52D4A}"/>
              </a:ext>
            </a:extLst>
          </p:cNvPr>
          <p:cNvSpPr>
            <a:spLocks noGrp="1"/>
          </p:cNvSpPr>
          <p:nvPr>
            <p:ph type="ctrTitle"/>
          </p:nvPr>
        </p:nvSpPr>
        <p:spPr/>
        <p:txBody>
          <a:bodyPr/>
          <a:lstStyle/>
          <a:p>
            <a:r>
              <a:rPr lang="en-US" dirty="0"/>
              <a:t>Closing Prayer</a:t>
            </a:r>
          </a:p>
        </p:txBody>
      </p:sp>
      <p:sp>
        <p:nvSpPr>
          <p:cNvPr id="3" name="Subtitle 2">
            <a:extLst>
              <a:ext uri="{FF2B5EF4-FFF2-40B4-BE49-F238E27FC236}">
                <a16:creationId xmlns:a16="http://schemas.microsoft.com/office/drawing/2014/main" id="{0E5D0E4F-1B8E-4E5C-A74B-12CA7DA73FAB}"/>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E1A9B041-5C63-42B9-8B8F-8D506BF410AA}"/>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3FABE562-0A3B-420C-AE80-8FA7F6996CC4}"/>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2006951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E3837-EC28-46B9-80E2-CDC85FC52D4A}"/>
              </a:ext>
            </a:extLst>
          </p:cNvPr>
          <p:cNvSpPr>
            <a:spLocks noGrp="1"/>
          </p:cNvSpPr>
          <p:nvPr>
            <p:ph type="ctrTitle"/>
          </p:nvPr>
        </p:nvSpPr>
        <p:spPr/>
        <p:txBody>
          <a:bodyPr/>
          <a:lstStyle/>
          <a:p>
            <a:r>
              <a:rPr lang="en-US" dirty="0"/>
              <a:t>Opening Prayer</a:t>
            </a:r>
          </a:p>
        </p:txBody>
      </p:sp>
      <p:sp>
        <p:nvSpPr>
          <p:cNvPr id="3" name="Subtitle 2">
            <a:extLst>
              <a:ext uri="{FF2B5EF4-FFF2-40B4-BE49-F238E27FC236}">
                <a16:creationId xmlns:a16="http://schemas.microsoft.com/office/drawing/2014/main" id="{0E5D0E4F-1B8E-4E5C-A74B-12CA7DA73FAB}"/>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E1A9B041-5C63-42B9-8B8F-8D506BF410AA}"/>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3FABE562-0A3B-420C-AE80-8FA7F6996CC4}"/>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456475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C0F4-2B74-4F59-9F18-D965EA762E1E}"/>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4E99BEAE-D2BC-4856-AFCB-C686CBC66D39}"/>
              </a:ext>
            </a:extLst>
          </p:cNvPr>
          <p:cNvSpPr>
            <a:spLocks noGrp="1"/>
          </p:cNvSpPr>
          <p:nvPr>
            <p:ph idx="1"/>
          </p:nvPr>
        </p:nvSpPr>
        <p:spPr/>
        <p:txBody>
          <a:bodyPr/>
          <a:lstStyle/>
          <a:p>
            <a:r>
              <a:rPr lang="en-US" dirty="0"/>
              <a:t>N.T. Wright – the main two parts of Jewish Theology is monotheism and election</a:t>
            </a:r>
          </a:p>
          <a:p>
            <a:r>
              <a:rPr lang="en-US" dirty="0"/>
              <a:t>Paul redefined monotheism in his views of God, the Father, Jesus, the Lord and the Spirit of God and Christ</a:t>
            </a:r>
          </a:p>
          <a:p>
            <a:r>
              <a:rPr lang="en-US" dirty="0"/>
              <a:t>Paul’s redefinition of monotheism is ultimately articulated as the doctrine of the Trinity</a:t>
            </a:r>
          </a:p>
          <a:p>
            <a:r>
              <a:rPr lang="en-US" dirty="0"/>
              <a:t>Now we turn to “justification,” which I will show redefines election</a:t>
            </a:r>
          </a:p>
        </p:txBody>
      </p:sp>
      <p:sp>
        <p:nvSpPr>
          <p:cNvPr id="4" name="Footer Placeholder 3">
            <a:extLst>
              <a:ext uri="{FF2B5EF4-FFF2-40B4-BE49-F238E27FC236}">
                <a16:creationId xmlns:a16="http://schemas.microsoft.com/office/drawing/2014/main" id="{440AE01B-A8BB-4730-8F0A-8F94B83BD4C5}"/>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FFA27117-2EFF-4100-82BC-4904D8353EF9}"/>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3169059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98D92-041F-498F-98D1-13E569276709}"/>
              </a:ext>
            </a:extLst>
          </p:cNvPr>
          <p:cNvSpPr>
            <a:spLocks noGrp="1"/>
          </p:cNvSpPr>
          <p:nvPr>
            <p:ph type="title"/>
          </p:nvPr>
        </p:nvSpPr>
        <p:spPr/>
        <p:txBody>
          <a:bodyPr/>
          <a:lstStyle/>
          <a:p>
            <a:r>
              <a:rPr lang="en-US" dirty="0"/>
              <a:t>Catholic Beliefs Regarding Salvation</a:t>
            </a:r>
          </a:p>
        </p:txBody>
      </p:sp>
      <p:sp>
        <p:nvSpPr>
          <p:cNvPr id="3" name="Content Placeholder 2">
            <a:extLst>
              <a:ext uri="{FF2B5EF4-FFF2-40B4-BE49-F238E27FC236}">
                <a16:creationId xmlns:a16="http://schemas.microsoft.com/office/drawing/2014/main" id="{FC33B378-4FE5-4663-8B35-3D228331800F}"/>
              </a:ext>
            </a:extLst>
          </p:cNvPr>
          <p:cNvSpPr>
            <a:spLocks noGrp="1"/>
          </p:cNvSpPr>
          <p:nvPr>
            <p:ph idx="1"/>
          </p:nvPr>
        </p:nvSpPr>
        <p:spPr/>
        <p:txBody>
          <a:bodyPr/>
          <a:lstStyle/>
          <a:p>
            <a:r>
              <a:rPr lang="en-US" dirty="0"/>
              <a:t>Justification</a:t>
            </a:r>
          </a:p>
          <a:p>
            <a:pPr lvl="1"/>
            <a:r>
              <a:rPr lang="en-US" dirty="0"/>
              <a:t>Noun – the moment when God makes righteous the one who believes and establishes covenant relationship (grace of conversion and is baptism)</a:t>
            </a:r>
          </a:p>
          <a:p>
            <a:pPr lvl="1"/>
            <a:r>
              <a:rPr lang="en-US" dirty="0"/>
              <a:t>Process – growing in righteousness and embracing the demands of the gospel (habitual grace and good works)</a:t>
            </a:r>
          </a:p>
          <a:p>
            <a:r>
              <a:rPr lang="en-US" dirty="0"/>
              <a:t>Grace</a:t>
            </a:r>
          </a:p>
          <a:p>
            <a:pPr lvl="1"/>
            <a:r>
              <a:rPr lang="en-US" dirty="0"/>
              <a:t>Free and undeserving gift from God earned by the Jesus Christ’s ultimate sacrifice</a:t>
            </a:r>
          </a:p>
          <a:p>
            <a:pPr lvl="1"/>
            <a:r>
              <a:rPr lang="en-US" dirty="0"/>
              <a:t>“He came to pay a debt he did not owe because we owed a debt we could not pay”</a:t>
            </a:r>
          </a:p>
          <a:p>
            <a:r>
              <a:rPr lang="en-US" dirty="0"/>
              <a:t>Salvation begins with the grace of conversion</a:t>
            </a:r>
          </a:p>
          <a:p>
            <a:pPr lvl="1"/>
            <a:r>
              <a:rPr lang="en-US" dirty="0"/>
              <a:t>Turning away from sin and turning towards God</a:t>
            </a:r>
          </a:p>
          <a:p>
            <a:endParaRPr lang="en-US" dirty="0"/>
          </a:p>
        </p:txBody>
      </p:sp>
      <p:sp>
        <p:nvSpPr>
          <p:cNvPr id="4" name="Footer Placeholder 3">
            <a:extLst>
              <a:ext uri="{FF2B5EF4-FFF2-40B4-BE49-F238E27FC236}">
                <a16:creationId xmlns:a16="http://schemas.microsoft.com/office/drawing/2014/main" id="{8631F00E-E547-46C0-BCEA-5684087DB995}"/>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6761AE40-794B-4C28-A889-BF3BD65889D4}"/>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3155838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63A0B-28BE-4872-919C-83DF2F3185E2}"/>
              </a:ext>
            </a:extLst>
          </p:cNvPr>
          <p:cNvSpPr>
            <a:spLocks noGrp="1"/>
          </p:cNvSpPr>
          <p:nvPr>
            <p:ph type="title"/>
          </p:nvPr>
        </p:nvSpPr>
        <p:spPr/>
        <p:txBody>
          <a:bodyPr/>
          <a:lstStyle/>
          <a:p>
            <a:r>
              <a:rPr lang="en-US" dirty="0"/>
              <a:t>Catholic Beliefs Regarding Salvation (continued)</a:t>
            </a:r>
          </a:p>
        </p:txBody>
      </p:sp>
      <p:sp>
        <p:nvSpPr>
          <p:cNvPr id="3" name="Content Placeholder 2">
            <a:extLst>
              <a:ext uri="{FF2B5EF4-FFF2-40B4-BE49-F238E27FC236}">
                <a16:creationId xmlns:a16="http://schemas.microsoft.com/office/drawing/2014/main" id="{08DAAC61-58C9-4E98-A238-8D99C5CD79A1}"/>
              </a:ext>
            </a:extLst>
          </p:cNvPr>
          <p:cNvSpPr>
            <a:spLocks noGrp="1"/>
          </p:cNvSpPr>
          <p:nvPr>
            <p:ph idx="1"/>
          </p:nvPr>
        </p:nvSpPr>
        <p:spPr/>
        <p:txBody>
          <a:bodyPr/>
          <a:lstStyle/>
          <a:p>
            <a:r>
              <a:rPr lang="en-US" dirty="0"/>
              <a:t>We can fall away even after our initial justification</a:t>
            </a:r>
          </a:p>
          <a:p>
            <a:pPr lvl="1"/>
            <a:r>
              <a:rPr lang="en-US" dirty="0"/>
              <a:t>That is why Jesus instituted the Sacrament of Reconciliation</a:t>
            </a:r>
          </a:p>
          <a:p>
            <a:r>
              <a:rPr lang="en-US" dirty="0"/>
              <a:t>With justification, faith, hope and charity are poured into our hearts</a:t>
            </a:r>
          </a:p>
          <a:p>
            <a:r>
              <a:rPr lang="en-US" dirty="0"/>
              <a:t>Justification changes us</a:t>
            </a:r>
          </a:p>
          <a:p>
            <a:pPr lvl="1"/>
            <a:r>
              <a:rPr lang="en-US" dirty="0"/>
              <a:t>We are transformed</a:t>
            </a:r>
          </a:p>
          <a:p>
            <a:pPr lvl="1"/>
            <a:r>
              <a:rPr lang="en-US" dirty="0"/>
              <a:t>Cooperation between God’s grace and man’s freedom</a:t>
            </a:r>
          </a:p>
          <a:p>
            <a:r>
              <a:rPr lang="en-US" dirty="0"/>
              <a:t>We must respond for the good of the Body of Christ</a:t>
            </a:r>
          </a:p>
          <a:p>
            <a:pPr lvl="1"/>
            <a:r>
              <a:rPr lang="en-US" dirty="0"/>
              <a:t>Since we have gifts that differ according to the grace given to us, let us exercise them (Romans 12:6)</a:t>
            </a:r>
          </a:p>
        </p:txBody>
      </p:sp>
      <p:sp>
        <p:nvSpPr>
          <p:cNvPr id="4" name="Footer Placeholder 3">
            <a:extLst>
              <a:ext uri="{FF2B5EF4-FFF2-40B4-BE49-F238E27FC236}">
                <a16:creationId xmlns:a16="http://schemas.microsoft.com/office/drawing/2014/main" id="{B20615D8-FA14-42A4-A0FB-962B6AC1F705}"/>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E76E02BD-DC0D-4484-846C-97B2B301180C}"/>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548836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B3573-6FBA-4045-BA91-C37BC12626B5}"/>
              </a:ext>
            </a:extLst>
          </p:cNvPr>
          <p:cNvSpPr>
            <a:spLocks noGrp="1"/>
          </p:cNvSpPr>
          <p:nvPr>
            <p:ph type="title"/>
          </p:nvPr>
        </p:nvSpPr>
        <p:spPr/>
        <p:txBody>
          <a:bodyPr/>
          <a:lstStyle/>
          <a:p>
            <a:r>
              <a:rPr lang="en-US" dirty="0"/>
              <a:t>Catholic Beliefs Regarding Salvation (continued)</a:t>
            </a:r>
          </a:p>
        </p:txBody>
      </p:sp>
      <p:sp>
        <p:nvSpPr>
          <p:cNvPr id="3" name="Content Placeholder 2">
            <a:extLst>
              <a:ext uri="{FF2B5EF4-FFF2-40B4-BE49-F238E27FC236}">
                <a16:creationId xmlns:a16="http://schemas.microsoft.com/office/drawing/2014/main" id="{D7D30B46-4C83-46E6-B6B6-D55DFF0EB658}"/>
              </a:ext>
            </a:extLst>
          </p:cNvPr>
          <p:cNvSpPr>
            <a:spLocks noGrp="1"/>
          </p:cNvSpPr>
          <p:nvPr>
            <p:ph idx="1"/>
          </p:nvPr>
        </p:nvSpPr>
        <p:spPr/>
        <p:txBody>
          <a:bodyPr/>
          <a:lstStyle/>
          <a:p>
            <a:r>
              <a:rPr lang="en-US" dirty="0"/>
              <a:t>At death, we will be judged by our actions during our lifetime – the Particular Judgement</a:t>
            </a:r>
          </a:p>
          <a:p>
            <a:r>
              <a:rPr lang="en-US" dirty="0"/>
              <a:t>The last things</a:t>
            </a:r>
          </a:p>
          <a:p>
            <a:pPr lvl="1"/>
            <a:r>
              <a:rPr lang="en-US" dirty="0"/>
              <a:t>Death</a:t>
            </a:r>
          </a:p>
          <a:p>
            <a:pPr lvl="1"/>
            <a:r>
              <a:rPr lang="en-US" dirty="0"/>
              <a:t>Judgement</a:t>
            </a:r>
          </a:p>
          <a:p>
            <a:pPr lvl="1"/>
            <a:r>
              <a:rPr lang="en-US" dirty="0"/>
              <a:t>Heaven</a:t>
            </a:r>
          </a:p>
          <a:p>
            <a:pPr lvl="1"/>
            <a:r>
              <a:rPr lang="en-US" dirty="0"/>
              <a:t>Hell</a:t>
            </a:r>
          </a:p>
          <a:p>
            <a:r>
              <a:rPr lang="en-US" dirty="0"/>
              <a:t>Matthew 25:31-46</a:t>
            </a:r>
          </a:p>
          <a:p>
            <a:r>
              <a:rPr lang="en-US" dirty="0"/>
              <a:t>The grace of God makes our works meritorious</a:t>
            </a:r>
          </a:p>
        </p:txBody>
      </p:sp>
      <p:sp>
        <p:nvSpPr>
          <p:cNvPr id="4" name="Footer Placeholder 3">
            <a:extLst>
              <a:ext uri="{FF2B5EF4-FFF2-40B4-BE49-F238E27FC236}">
                <a16:creationId xmlns:a16="http://schemas.microsoft.com/office/drawing/2014/main" id="{F84C748C-5CE9-4FA5-B136-372DA0BD327D}"/>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23E7D1E2-B135-4E87-A593-570B83E74D73}"/>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3525864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1ABE4-A0BA-4BFF-80B1-B529E11880F3}"/>
              </a:ext>
            </a:extLst>
          </p:cNvPr>
          <p:cNvSpPr>
            <a:spLocks noGrp="1"/>
          </p:cNvSpPr>
          <p:nvPr>
            <p:ph type="title"/>
          </p:nvPr>
        </p:nvSpPr>
        <p:spPr/>
        <p:txBody>
          <a:bodyPr/>
          <a:lstStyle/>
          <a:p>
            <a:r>
              <a:rPr lang="en-US" dirty="0"/>
              <a:t>What Did Paul Say?</a:t>
            </a:r>
          </a:p>
        </p:txBody>
      </p:sp>
      <p:sp>
        <p:nvSpPr>
          <p:cNvPr id="3" name="Content Placeholder 2">
            <a:extLst>
              <a:ext uri="{FF2B5EF4-FFF2-40B4-BE49-F238E27FC236}">
                <a16:creationId xmlns:a16="http://schemas.microsoft.com/office/drawing/2014/main" id="{32BB5125-4666-4B04-B444-B3F42126C2B6}"/>
              </a:ext>
            </a:extLst>
          </p:cNvPr>
          <p:cNvSpPr>
            <a:spLocks noGrp="1"/>
          </p:cNvSpPr>
          <p:nvPr>
            <p:ph idx="1"/>
          </p:nvPr>
        </p:nvSpPr>
        <p:spPr/>
        <p:txBody>
          <a:bodyPr/>
          <a:lstStyle/>
          <a:p>
            <a:r>
              <a:rPr lang="en-US" dirty="0"/>
              <a:t>Wright – Paul sees justification as a new definition of the family of God</a:t>
            </a:r>
          </a:p>
          <a:p>
            <a:r>
              <a:rPr lang="en-US" dirty="0"/>
              <a:t>Before, you had to follow the Torah, be circumcised and be born into the Israelite culture</a:t>
            </a:r>
          </a:p>
          <a:p>
            <a:r>
              <a:rPr lang="en-US" dirty="0"/>
              <a:t>Now, you have to believe in the Jesus Christ and be baptized</a:t>
            </a:r>
          </a:p>
          <a:p>
            <a:r>
              <a:rPr lang="en-US" dirty="0"/>
              <a:t>Colossians 3:9-11 – not Greek or Jew, circumcision and uncircumcision, etc.</a:t>
            </a:r>
          </a:p>
          <a:p>
            <a:r>
              <a:rPr lang="en-US" dirty="0"/>
              <a:t>Paul sees Baptism as the replacement for circumcision</a:t>
            </a:r>
          </a:p>
          <a:p>
            <a:pPr lvl="1"/>
            <a:r>
              <a:rPr lang="en-US" dirty="0"/>
              <a:t>Back in Genesis, circumcision was the sign of the covenant, entry point</a:t>
            </a:r>
          </a:p>
          <a:p>
            <a:pPr lvl="1"/>
            <a:r>
              <a:rPr lang="en-US" dirty="0"/>
              <a:t>Now it is Baptism (Colossians 2:11-12)</a:t>
            </a:r>
          </a:p>
        </p:txBody>
      </p:sp>
      <p:sp>
        <p:nvSpPr>
          <p:cNvPr id="4" name="Footer Placeholder 3">
            <a:extLst>
              <a:ext uri="{FF2B5EF4-FFF2-40B4-BE49-F238E27FC236}">
                <a16:creationId xmlns:a16="http://schemas.microsoft.com/office/drawing/2014/main" id="{1324E16C-C436-458E-93D1-5A3D007A5ABB}"/>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001BE824-B30C-423F-B51C-423EA4C332F6}"/>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4017164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829A8-0F39-4D12-B1AD-4AE3508AC8AC}"/>
              </a:ext>
            </a:extLst>
          </p:cNvPr>
          <p:cNvSpPr>
            <a:spLocks noGrp="1"/>
          </p:cNvSpPr>
          <p:nvPr>
            <p:ph type="title"/>
          </p:nvPr>
        </p:nvSpPr>
        <p:spPr/>
        <p:txBody>
          <a:bodyPr/>
          <a:lstStyle/>
          <a:p>
            <a:r>
              <a:rPr lang="en-US" dirty="0"/>
              <a:t>What Did Paul Say? (continued)</a:t>
            </a:r>
          </a:p>
        </p:txBody>
      </p:sp>
      <p:sp>
        <p:nvSpPr>
          <p:cNvPr id="3" name="Content Placeholder 2">
            <a:extLst>
              <a:ext uri="{FF2B5EF4-FFF2-40B4-BE49-F238E27FC236}">
                <a16:creationId xmlns:a16="http://schemas.microsoft.com/office/drawing/2014/main" id="{A783060C-234F-4F90-A3B2-B82B68653597}"/>
              </a:ext>
            </a:extLst>
          </p:cNvPr>
          <p:cNvSpPr>
            <a:spLocks noGrp="1"/>
          </p:cNvSpPr>
          <p:nvPr>
            <p:ph idx="1"/>
          </p:nvPr>
        </p:nvSpPr>
        <p:spPr/>
        <p:txBody>
          <a:bodyPr>
            <a:normAutofit fontScale="92500"/>
          </a:bodyPr>
          <a:lstStyle/>
          <a:p>
            <a:r>
              <a:rPr lang="en-US" dirty="0"/>
              <a:t>Paul believes that grace is a free gift through the redemption of Jesus Christ</a:t>
            </a:r>
          </a:p>
          <a:p>
            <a:r>
              <a:rPr lang="en-US" dirty="0"/>
              <a:t>When we enter the newly defined family of God we become by adoption what Jesus is by nature, children of God</a:t>
            </a:r>
          </a:p>
          <a:p>
            <a:pPr lvl="1"/>
            <a:r>
              <a:rPr lang="en-US" dirty="0"/>
              <a:t>For those who are led by the Spirit of God are children of God.  For you did not receive a spirit of slavery to fall back into fear, but you received a spirit of adoption, through which we cry, “</a:t>
            </a:r>
            <a:r>
              <a:rPr lang="en-US" b="1" dirty="0"/>
              <a:t>Abba, Father</a:t>
            </a:r>
            <a:r>
              <a:rPr lang="en-US" dirty="0"/>
              <a:t>!” </a:t>
            </a:r>
            <a:r>
              <a:rPr lang="en-US" baseline="30000" dirty="0"/>
              <a:t> </a:t>
            </a:r>
            <a:r>
              <a:rPr lang="en-US" dirty="0"/>
              <a:t>The Spirit itself bears witness with our spirit </a:t>
            </a:r>
            <a:r>
              <a:rPr lang="en-US" b="1" dirty="0"/>
              <a:t>that we are children of God</a:t>
            </a:r>
            <a:r>
              <a:rPr lang="en-US" dirty="0"/>
              <a:t>, and if children, then heirs, heirs of God and </a:t>
            </a:r>
            <a:r>
              <a:rPr lang="en-US" b="1" dirty="0"/>
              <a:t>joint heirs with Christ</a:t>
            </a:r>
            <a:r>
              <a:rPr lang="en-US" dirty="0"/>
              <a:t>, if only we suffer with him so that we may also be glorified with him. (Romans 8:14-17)</a:t>
            </a:r>
          </a:p>
          <a:p>
            <a:r>
              <a:rPr lang="en-US" dirty="0"/>
              <a:t>We have to respond</a:t>
            </a:r>
          </a:p>
          <a:p>
            <a:pPr lvl="1"/>
            <a:r>
              <a:rPr lang="en-US" dirty="0"/>
              <a:t>Since we have gifts that differ according to the grace given to us, let us exercise them: if prophecy, in proportion to the faith; if ministry, in ministering; if one is a teacher, in teaching; if one exhorts, in exhortation; if one contributes, in generosity; if one is over others, with diligence; if one does acts of mercy, with cheerfulness. (Romans 12:6-8)</a:t>
            </a:r>
          </a:p>
        </p:txBody>
      </p:sp>
      <p:sp>
        <p:nvSpPr>
          <p:cNvPr id="4" name="Footer Placeholder 3">
            <a:extLst>
              <a:ext uri="{FF2B5EF4-FFF2-40B4-BE49-F238E27FC236}">
                <a16:creationId xmlns:a16="http://schemas.microsoft.com/office/drawing/2014/main" id="{2EB6F7A6-CE1D-48DB-BFD2-BDD4C2FFE961}"/>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C6EF1D42-8DAF-4F08-AB9F-B3512731D907}"/>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1721658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A7DFE-7220-46CA-BCC6-149F1C7FE002}"/>
              </a:ext>
            </a:extLst>
          </p:cNvPr>
          <p:cNvSpPr>
            <a:spLocks noGrp="1"/>
          </p:cNvSpPr>
          <p:nvPr>
            <p:ph type="title"/>
          </p:nvPr>
        </p:nvSpPr>
        <p:spPr/>
        <p:txBody>
          <a:bodyPr/>
          <a:lstStyle/>
          <a:p>
            <a:r>
              <a:rPr lang="en-US" dirty="0"/>
              <a:t>What Did Paul Say? (continued)</a:t>
            </a:r>
          </a:p>
        </p:txBody>
      </p:sp>
      <p:sp>
        <p:nvSpPr>
          <p:cNvPr id="3" name="Content Placeholder 2">
            <a:extLst>
              <a:ext uri="{FF2B5EF4-FFF2-40B4-BE49-F238E27FC236}">
                <a16:creationId xmlns:a16="http://schemas.microsoft.com/office/drawing/2014/main" id="{F36368EF-006B-45BC-A4FA-8BA8B9AC2580}"/>
              </a:ext>
            </a:extLst>
          </p:cNvPr>
          <p:cNvSpPr>
            <a:spLocks noGrp="1"/>
          </p:cNvSpPr>
          <p:nvPr>
            <p:ph idx="1"/>
          </p:nvPr>
        </p:nvSpPr>
        <p:spPr/>
        <p:txBody>
          <a:bodyPr>
            <a:normAutofit/>
          </a:bodyPr>
          <a:lstStyle/>
          <a:p>
            <a:r>
              <a:rPr lang="en-US" dirty="0"/>
              <a:t>Paul clearly believes that we will be judged at the end of time based on our good works</a:t>
            </a:r>
          </a:p>
          <a:p>
            <a:pPr lvl="1"/>
            <a:r>
              <a:rPr lang="en-US" dirty="0"/>
              <a:t>By your stubbornness and impenitent heart, you are storing up wrath for yourself for the day of wrath and revelation of the just judgment of God, </a:t>
            </a:r>
            <a:r>
              <a:rPr lang="en-US" baseline="30000" dirty="0"/>
              <a:t>6 </a:t>
            </a:r>
            <a:r>
              <a:rPr lang="en-US" dirty="0"/>
              <a:t>who will repay everyone according to his works: eternal life to those who seek glory, honor, and immortality through perseverance in good works, but wrath and fury to those who selfishly disobey the truth and obey wickedness. (Romans 2:5-8)</a:t>
            </a:r>
            <a:endParaRPr lang="en-US" sz="1400" dirty="0"/>
          </a:p>
          <a:p>
            <a:pPr lvl="1"/>
            <a:r>
              <a:rPr lang="en-US" dirty="0"/>
              <a:t>For we must all appear before the judgment seat of Christ, so that each one may receive recompense, according to what he did in the body, whether good or evil. (2 Corinthians 5:10)</a:t>
            </a:r>
            <a:endParaRPr lang="en-US" sz="1400" dirty="0"/>
          </a:p>
        </p:txBody>
      </p:sp>
      <p:sp>
        <p:nvSpPr>
          <p:cNvPr id="4" name="Footer Placeholder 3">
            <a:extLst>
              <a:ext uri="{FF2B5EF4-FFF2-40B4-BE49-F238E27FC236}">
                <a16:creationId xmlns:a16="http://schemas.microsoft.com/office/drawing/2014/main" id="{221A5E2D-3214-445F-871A-DAE797F46E02}"/>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01E4F333-4421-4C8F-B586-91A270CDE655}"/>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84071028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573</TotalTime>
  <Words>762</Words>
  <Application>Microsoft Office PowerPoint</Application>
  <PresentationFormat>Widescreen</PresentationFormat>
  <Paragraphs>83</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Trebuchet MS</vt:lpstr>
      <vt:lpstr>Wingdings 3</vt:lpstr>
      <vt:lpstr>Facet</vt:lpstr>
      <vt:lpstr>The Life and Writings of St. Paul</vt:lpstr>
      <vt:lpstr>Opening Prayer</vt:lpstr>
      <vt:lpstr>Introduction</vt:lpstr>
      <vt:lpstr>Catholic Beliefs Regarding Salvation</vt:lpstr>
      <vt:lpstr>Catholic Beliefs Regarding Salvation (continued)</vt:lpstr>
      <vt:lpstr>Catholic Beliefs Regarding Salvation (continued)</vt:lpstr>
      <vt:lpstr>What Did Paul Say?</vt:lpstr>
      <vt:lpstr>What Did Paul Say? (continued)</vt:lpstr>
      <vt:lpstr>What Did Paul Say? (continued)</vt:lpstr>
      <vt:lpstr>What Happened Next?</vt:lpstr>
      <vt:lpstr>Closing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53</cp:revision>
  <cp:lastPrinted>2018-10-24T20:17:26Z</cp:lastPrinted>
  <dcterms:created xsi:type="dcterms:W3CDTF">2017-09-26T22:01:53Z</dcterms:created>
  <dcterms:modified xsi:type="dcterms:W3CDTF">2019-04-26T19:21:19Z</dcterms:modified>
</cp:coreProperties>
</file>