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11"/>
  </p:notesMasterIdLst>
  <p:sldIdLst>
    <p:sldId id="256" r:id="rId2"/>
    <p:sldId id="271" r:id="rId3"/>
    <p:sldId id="274" r:id="rId4"/>
    <p:sldId id="272" r:id="rId5"/>
    <p:sldId id="273" r:id="rId6"/>
    <p:sldId id="276" r:id="rId7"/>
    <p:sldId id="277" r:id="rId8"/>
    <p:sldId id="278" r:id="rId9"/>
    <p:sldId id="270" r:id="rId10"/>
  </p:sldIdLst>
  <p:sldSz cx="12192000" cy="6858000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3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842E008B-2BF1-4176-952A-417346ECEAEF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A6D044DB-C52B-4B3A-B822-D5188B8B87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014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253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846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542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8548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3478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182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8544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7290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D044DB-C52B-4B3A-B822-D5188B8B872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794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A6473-4737-4437-A448-43BE11227DF4}" type="datetime1">
              <a:rPr lang="en-US" smtClean="0"/>
              <a:t>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C0CFCC1-4DBD-4EA3-821C-68070C5CB590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4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9998-6486-473B-9CDB-71ED3F279B89}" type="datetime1">
              <a:rPr lang="en-US" smtClean="0"/>
              <a:t>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72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69410-C048-4BFD-A549-49F926C9DF8B}" type="datetime1">
              <a:rPr lang="en-US" smtClean="0"/>
              <a:t>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74270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9DAC0-830A-4E8D-A021-560120EAB2D6}" type="datetime1">
              <a:rPr lang="en-US" smtClean="0"/>
              <a:t>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575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BE383-15FA-467D-8456-DD16D75D1232}" type="datetime1">
              <a:rPr lang="en-US" smtClean="0"/>
              <a:t>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13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F9D81-F7A8-4346-9CDD-44895E680CFB}" type="datetime1">
              <a:rPr lang="en-US" smtClean="0"/>
              <a:t>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400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DC00-C98E-4AE4-82D3-0C582A009359}" type="datetime1">
              <a:rPr lang="en-US" smtClean="0"/>
              <a:t>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5624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6F09-AF73-4422-A0AA-BC8598F6A10F}" type="datetime1">
              <a:rPr lang="en-US" smtClean="0"/>
              <a:t>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44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21B9C-798E-4583-8C76-FB8C64970DBC}" type="datetime1">
              <a:rPr lang="en-US" smtClean="0"/>
              <a:t>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10FF24-73F1-46E4-B214-68FE86FCA849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2767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5DC76-E6DD-4AFF-8DC6-CB39EBAAFC84}" type="datetime1">
              <a:rPr lang="en-US" smtClean="0"/>
              <a:t>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866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A6B42-A2F8-4AB7-9FDA-5DEE034D21E2}" type="datetime1">
              <a:rPr lang="en-US" smtClean="0"/>
              <a:t>2/21/2019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15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50B16-CC4F-4957-9268-7DEA2C136E27}" type="datetime1">
              <a:rPr lang="en-US" smtClean="0"/>
              <a:t>2/21/2019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964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D177E-5329-4603-941F-297029918C45}" type="datetime1">
              <a:rPr lang="en-US" smtClean="0"/>
              <a:t>2/21/2019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605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8CEC5-EFC9-4BE9-8F29-3E8FB06F7517}" type="datetime1">
              <a:rPr lang="en-US" smtClean="0"/>
              <a:t>2/21/2019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2018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F8D89C-F266-4E70-8394-3F9FEF42EEC1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8574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69C5-E93A-4B7E-8627-A51141C449DC}" type="datetime1">
              <a:rPr lang="en-US" smtClean="0"/>
              <a:t>2/21/2019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81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©Copyright, 2018 The Relentless Catholic.  All Rights Reserved.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F6D00-6457-4F23-AECF-59679649A13B}" type="datetime1">
              <a:rPr lang="en-US" smtClean="0"/>
              <a:t>2/21/2019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73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6337F-53B3-453D-A0E3-80200FA17A0B}" type="datetime1">
              <a:rPr lang="en-US" smtClean="0"/>
              <a:t>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©Copyright, 2019 The Relentless Catholic.  All Rights Reserved.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C5FB5FB-CF99-481B-BFAB-7AE335D5FF59}"/>
              </a:ext>
            </a:extLst>
          </p:cNvPr>
          <p:cNvPicPr/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0350" y="0"/>
            <a:ext cx="1771650" cy="1357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8837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blestudy.org/maps/apostle-paul-fourth-missionary-journey-large-map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7DB82-659B-415E-AA97-3A405D2B1D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The Life and Writings of</a:t>
            </a:r>
            <a:br>
              <a:rPr lang="en-US" dirty="0"/>
            </a:br>
            <a:r>
              <a:rPr lang="en-US" dirty="0"/>
              <a:t>St. Paul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8EF5D-9D1B-46AF-B280-885976026A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180" y="4050833"/>
            <a:ext cx="8191823" cy="1096899"/>
          </a:xfrm>
        </p:spPr>
        <p:txBody>
          <a:bodyPr>
            <a:normAutofit/>
          </a:bodyPr>
          <a:lstStyle/>
          <a:p>
            <a:r>
              <a:rPr lang="en-US" sz="2400" dirty="0"/>
              <a:t>Lesson 1: Paul’s Childhood through Conversion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4B25FA-4301-401C-AEB0-6B332FE87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C9F371-67C3-4C2E-AA0D-F513AB2B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183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96428-A637-437F-A0AC-A4AA9CFF3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EB99B-12B7-4BBA-91D5-343D9E6BB2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13 of the 26 books of the New Testament are included in the Pauline Corpus</a:t>
            </a:r>
          </a:p>
          <a:p>
            <a:r>
              <a:rPr lang="en-US" dirty="0"/>
              <a:t>Virtually every field of theological study (Christology, Soteriology, etc.) draws heavily on the writings of Paul</a:t>
            </a:r>
          </a:p>
          <a:p>
            <a:r>
              <a:rPr lang="en-US" dirty="0"/>
              <a:t>The world that covered the entire eastern side of the Mediterranean Sea and circled the Aegean Sea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DF7532-C967-401C-941C-E6AA39B43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07B710-EB07-44DE-9C10-0B313B29A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901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21639EF-BAB9-43CA-905C-9C4B48415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2018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EA8D56-0132-4D55-9ABD-E8A8D6F34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 descr="Paul's Fourth Missionary Journey Map">
            <a:hlinkClick r:id="rId3"/>
            <a:extLst>
              <a:ext uri="{FF2B5EF4-FFF2-40B4-BE49-F238E27FC236}">
                <a16:creationId xmlns:a16="http://schemas.microsoft.com/office/drawing/2014/main" id="{277D066D-8B99-4190-AEE7-A912A363F85B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08"/>
          <a:stretch/>
        </p:blipFill>
        <p:spPr bwMode="auto">
          <a:xfrm>
            <a:off x="310678" y="627167"/>
            <a:ext cx="9156320" cy="49411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84023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B238A-0AB3-4B62-A970-314AB89A8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Early Life of Paul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D1C62E-5B79-4B36-BD9A-7B68D2CA63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Born in Tarsus, a significant learning center of the Paul’s day</a:t>
            </a:r>
          </a:p>
          <a:p>
            <a:r>
              <a:rPr lang="en-US" dirty="0"/>
              <a:t>Named Saul, but later changed name to Paul as a Christian</a:t>
            </a:r>
          </a:p>
          <a:p>
            <a:r>
              <a:rPr lang="en-US" dirty="0"/>
              <a:t>He was from the tribe of Benjamin, which was the tribe of another famous person named Saul</a:t>
            </a:r>
          </a:p>
          <a:p>
            <a:r>
              <a:rPr lang="en-US" dirty="0"/>
              <a:t>Roman citizen – parents may have been released slaves</a:t>
            </a:r>
          </a:p>
          <a:p>
            <a:r>
              <a:rPr lang="en-US" dirty="0"/>
              <a:t>Tentmaker</a:t>
            </a:r>
          </a:p>
          <a:p>
            <a:r>
              <a:rPr lang="en-US" dirty="0"/>
              <a:t>Gifted, “at the feet of Gamaliel”</a:t>
            </a:r>
          </a:p>
          <a:p>
            <a:r>
              <a:rPr lang="en-US" dirty="0"/>
              <a:t>Bi-lingual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0FF2C2-3959-42A0-A5C2-A76B39D67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8AA252-BEAF-4F3C-ABA7-316310636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479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3E74B-E53F-4572-BF67-54D7EC3EE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Paul, the Zealot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3B0266-91CD-4E35-93B6-EEC76F4201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Zealots in the Old Testament</a:t>
            </a:r>
          </a:p>
          <a:p>
            <a:pPr lvl="1"/>
            <a:r>
              <a:rPr lang="en-US" dirty="0"/>
              <a:t>Phinehas</a:t>
            </a:r>
          </a:p>
          <a:p>
            <a:pPr lvl="1"/>
            <a:r>
              <a:rPr lang="en-US" dirty="0"/>
              <a:t>Elijah</a:t>
            </a:r>
          </a:p>
          <a:p>
            <a:pPr lvl="1"/>
            <a:r>
              <a:rPr lang="en-US" dirty="0"/>
              <a:t>Mattathias</a:t>
            </a:r>
          </a:p>
          <a:p>
            <a:r>
              <a:rPr lang="en-US" dirty="0"/>
              <a:t>The Zealot Party</a:t>
            </a:r>
          </a:p>
          <a:p>
            <a:r>
              <a:rPr lang="en-US" dirty="0"/>
              <a:t>Hillel and Shammai</a:t>
            </a:r>
          </a:p>
          <a:p>
            <a:r>
              <a:rPr lang="en-US" dirty="0"/>
              <a:t>Paul at Stephen’s stoning</a:t>
            </a:r>
          </a:p>
          <a:p>
            <a:r>
              <a:rPr lang="en-US" dirty="0"/>
              <a:t>Paul persecutes the followers of Jesus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58FE7D-089D-43A9-939C-0E6472998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969B48-011B-4D6A-939F-0B32E7835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617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62AF9-CC89-46C1-9CEA-240016C2C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Road to Damascus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3B2EFA-09B6-4206-A751-E081546BB6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Three common points</a:t>
            </a:r>
          </a:p>
          <a:p>
            <a:pPr lvl="1"/>
            <a:r>
              <a:rPr lang="en-US" dirty="0"/>
              <a:t>A light came from the sky</a:t>
            </a:r>
          </a:p>
          <a:p>
            <a:pPr lvl="1"/>
            <a:r>
              <a:rPr lang="en-US" dirty="0"/>
              <a:t>A voice said, “Saul, Saul, why are you persecuting me?”</a:t>
            </a:r>
          </a:p>
          <a:p>
            <a:pPr lvl="1"/>
            <a:r>
              <a:rPr lang="en-US" dirty="0"/>
              <a:t>The voice said, “I am Jesus.”</a:t>
            </a:r>
          </a:p>
          <a:p>
            <a:r>
              <a:rPr lang="en-US" dirty="0"/>
              <a:t>Paul’s fledgling theology</a:t>
            </a:r>
          </a:p>
          <a:p>
            <a:pPr lvl="1"/>
            <a:r>
              <a:rPr lang="en-US" dirty="0"/>
              <a:t>The world to come had broken through</a:t>
            </a:r>
          </a:p>
          <a:p>
            <a:pPr lvl="1"/>
            <a:r>
              <a:rPr lang="en-US" dirty="0"/>
              <a:t>Jesus was Lord</a:t>
            </a:r>
          </a:p>
          <a:p>
            <a:pPr lvl="1"/>
            <a:r>
              <a:rPr lang="en-US" dirty="0"/>
              <a:t>His followers were part of Christ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33E499-ECED-46D4-893F-6842FA869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E3084D-B827-4E4F-91AB-6217C1332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237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3BFFE-EE43-4A2A-88D1-BCA97CC3A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Happens Next?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62E041-947D-4D6B-A51E-8BC854F743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Blinded, sight restored, then after a long time in Damascus (apparently), he went to Jerusalem (Acts)</a:t>
            </a:r>
          </a:p>
          <a:p>
            <a:r>
              <a:rPr lang="en-US" dirty="0"/>
              <a:t>Went to Arabia, then back to Damascus, then to Jerusalem (three years) (Galatians)</a:t>
            </a:r>
          </a:p>
          <a:p>
            <a:r>
              <a:rPr lang="en-US" dirty="0"/>
              <a:t>Conflict? OR, was Luke simply having to make decisions of what he included?</a:t>
            </a:r>
          </a:p>
          <a:p>
            <a:r>
              <a:rPr lang="en-US" dirty="0"/>
              <a:t>Additive, not Conflicting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765673-4F64-49C5-8E14-B63A3B01F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4039CC-B423-49C4-B284-CBB708997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786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3C78A-B7C4-4715-8BEC-8B5B16484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Happened Next?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E82420-A4E4-408C-8FD0-E20329E9EB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What did he do in Arabia?</a:t>
            </a:r>
          </a:p>
          <a:p>
            <a:r>
              <a:rPr lang="en-US" dirty="0"/>
              <a:t>Where is Arabia?</a:t>
            </a:r>
          </a:p>
          <a:p>
            <a:r>
              <a:rPr lang="en-US" dirty="0"/>
              <a:t>Galatians 4:22-25 gives clue – Sinai, a mountain in Arabia</a:t>
            </a:r>
          </a:p>
          <a:p>
            <a:r>
              <a:rPr lang="en-US" dirty="0"/>
              <a:t>Returning to the zealous Elijah</a:t>
            </a:r>
          </a:p>
          <a:p>
            <a:pPr lvl="1"/>
            <a:r>
              <a:rPr lang="en-US" dirty="0"/>
              <a:t>When things went wrong, he went to Horeb</a:t>
            </a:r>
          </a:p>
          <a:p>
            <a:pPr lvl="1"/>
            <a:r>
              <a:rPr lang="en-US" dirty="0"/>
              <a:t>He meets intimately with God</a:t>
            </a:r>
          </a:p>
          <a:p>
            <a:pPr lvl="1"/>
            <a:r>
              <a:rPr lang="en-US" dirty="0"/>
              <a:t>Told to return by way of Damascus</a:t>
            </a:r>
          </a:p>
          <a:p>
            <a:r>
              <a:rPr lang="en-US" dirty="0"/>
              <a:t>So did Paul</a:t>
            </a:r>
          </a:p>
          <a:p>
            <a:r>
              <a:rPr lang="en-US" dirty="0"/>
              <a:t>Then to Jerusalem</a:t>
            </a:r>
          </a:p>
          <a:p>
            <a:r>
              <a:rPr lang="en-US" dirty="0"/>
              <a:t>Then back to Tarsus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F811AB-3704-487B-9B14-8CCCD58DA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©Copyright, 2019 The Relentless Catholic.  All Rights Reserved.</a:t>
            </a:r>
            <a:endParaRPr lang="en-US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759715-DBFE-424A-8413-61FB4BF56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128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E3837-EC28-46B9-80E2-CDC85FC52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Closing Prayer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5D0E4F-1B8E-4E5C-A74B-12CA7DA73F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A9B041-5C63-42B9-8B8F-8D506BF4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©Copyright, 2019 The Relentless Catholic.  All Rights Reserved.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ABE562-0A3B-420C-AE80-8FA7F6996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95181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2410</TotalTime>
  <Words>474</Words>
  <Application>Microsoft Office PowerPoint</Application>
  <PresentationFormat>Widescreen</PresentationFormat>
  <Paragraphs>76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Wingdings 3</vt:lpstr>
      <vt:lpstr>Facet</vt:lpstr>
      <vt:lpstr>The Life and Writings of St. Paul</vt:lpstr>
      <vt:lpstr>Background</vt:lpstr>
      <vt:lpstr>PowerPoint Presentation</vt:lpstr>
      <vt:lpstr>The Early Life of Paul</vt:lpstr>
      <vt:lpstr>Paul, the Zealot</vt:lpstr>
      <vt:lpstr>The Road to Damascus</vt:lpstr>
      <vt:lpstr>What Happens Next?</vt:lpstr>
      <vt:lpstr>What Happened Next? (continued)</vt:lpstr>
      <vt:lpstr>Closing Prayer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Pentateuch</dc:title>
  <dc:creator>Scott Decker</dc:creator>
  <cp:lastModifiedBy>Scott Decker</cp:lastModifiedBy>
  <cp:revision>54</cp:revision>
  <cp:lastPrinted>2019-02-21T16:29:21Z</cp:lastPrinted>
  <dcterms:created xsi:type="dcterms:W3CDTF">2017-09-26T22:01:53Z</dcterms:created>
  <dcterms:modified xsi:type="dcterms:W3CDTF">2019-02-21T21:54:43Z</dcterms:modified>
</cp:coreProperties>
</file>