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8"/>
  </p:notesMasterIdLst>
  <p:sldIdLst>
    <p:sldId id="256" r:id="rId2"/>
    <p:sldId id="28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70" r:id="rId17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5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526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755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297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639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489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28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94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1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92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43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460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43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22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498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3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12/17/2019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Historical Books of the Old Testament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8: The Maccabees and Recap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1AB88-1E79-44DA-A65F-ADBCA3FF9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Maccabees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F1A93-BC9C-49DB-94A6-24348D942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High-level outline of 2 Maccabees</a:t>
            </a:r>
          </a:p>
          <a:p>
            <a:pPr lvl="1"/>
            <a:r>
              <a:rPr lang="en-US" dirty="0"/>
              <a:t>Introduction (chaps. 1–2)</a:t>
            </a:r>
          </a:p>
          <a:p>
            <a:pPr lvl="2"/>
            <a:r>
              <a:rPr lang="en-US" dirty="0"/>
              <a:t>A Letter to the Jews in Egypt (1:1–9)</a:t>
            </a:r>
          </a:p>
          <a:p>
            <a:pPr lvl="2"/>
            <a:r>
              <a:rPr lang="en-US" dirty="0"/>
              <a:t>A Letter to Aristobulus (1:10–2:18)</a:t>
            </a:r>
          </a:p>
          <a:p>
            <a:pPr lvl="2"/>
            <a:r>
              <a:rPr lang="en-US" dirty="0"/>
              <a:t>Preface (2:19–32)</a:t>
            </a:r>
          </a:p>
          <a:p>
            <a:pPr lvl="1"/>
            <a:r>
              <a:rPr lang="en-US" dirty="0"/>
              <a:t>Heliodorus and the Temple Treasury (3:1–40)</a:t>
            </a:r>
          </a:p>
          <a:p>
            <a:pPr lvl="1"/>
            <a:r>
              <a:rPr lang="en-US" dirty="0"/>
              <a:t>The High Priesthood—Simon, Jason, and Menelaus (4:1–5:27)</a:t>
            </a:r>
          </a:p>
          <a:p>
            <a:pPr lvl="1"/>
            <a:r>
              <a:rPr lang="en-US" dirty="0"/>
              <a:t>Persecution of the Jews (6:1–7:42)</a:t>
            </a:r>
          </a:p>
          <a:p>
            <a:pPr lvl="1"/>
            <a:r>
              <a:rPr lang="en-US" dirty="0"/>
              <a:t>The Rebellion of Judas Maccabeus (8:1–15:38)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6539-8D6E-422C-8BEF-510AE1507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16D13-ED8C-402A-B885-35BE8AD8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24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364BB-FEDD-44A9-8AD0-FC8B9A77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Maccabees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7BF98-6007-4AEF-8A85-A984FF798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author of 2 Maccabees tells us that he or she is summarizing a five-volume work of one Jason of Cyrene.  That writing did not survive</a:t>
            </a:r>
          </a:p>
          <a:p>
            <a:r>
              <a:rPr lang="en-US" dirty="0"/>
              <a:t>In 2 Maccabees we see the prayer for the dead, which is, perhaps, the most explicit biblical evidence for the Catholic teaching about purgatory and prayer for the dead</a:t>
            </a:r>
          </a:p>
          <a:p>
            <a:r>
              <a:rPr lang="en-US" dirty="0"/>
              <a:t>While Jews do not accept 2 Maccabees as canonical, it seems to reflect an established  and common Jewish belief at the time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758ED8-B942-4A23-AD68-0DF5F2823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B084B-2AF7-4973-AC1B-DBF0786CA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174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FE51-5FA8-4742-94FF-ED3F114FE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Hasmonean Dynasty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134E7-6552-4B1F-BE63-6E7FBC707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 Maccabees ends with the murder of Simon, son of Mattithias, and the ascension of his son, John Hyrcanus to the throne.  The Hasmonean Dynasty did not end there.</a:t>
            </a:r>
          </a:p>
          <a:p>
            <a:pPr lvl="1"/>
            <a:r>
              <a:rPr lang="en-US" dirty="0"/>
              <a:t>John Hyrcanus (r. 135–105 </a:t>
            </a:r>
            <a:r>
              <a:rPr lang="en-US" cap="small" dirty="0"/>
              <a:t>b.c.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Aristobulus I (r. 105–104 </a:t>
            </a:r>
            <a:r>
              <a:rPr lang="en-US" cap="small" dirty="0"/>
              <a:t>b.c.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Alexander Jannaeus (r. 104–76 </a:t>
            </a:r>
            <a:r>
              <a:rPr lang="en-US" cap="small" dirty="0"/>
              <a:t>b.c.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Salome (r. 75–67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r>
              <a:rPr lang="en-US" dirty="0"/>
              <a:t>In 63 B.C., Pompey, a leading Roman general seized Jerusalem while the Hasmonean heirs were fighting over control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77DDAA-CC12-459E-B488-19E80215D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A9A4E-6D5C-4E11-B8B0-60A0F89A0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5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106A7-F76E-4A6E-A4D4-269AA57A2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Hasmonean Dynasty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B044E-5482-49AD-B34D-D41A27F36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Romans allowed for a king during the Roman rule, which we see in the Gospel accounts of Christ’s passion in the relationship between Pontius Pilate and King Herod</a:t>
            </a:r>
          </a:p>
          <a:p>
            <a:r>
              <a:rPr lang="en-US" dirty="0"/>
              <a:t>Herod the Great’s marriage to a Hasmonean princess, Mariame, supported a claim to the throne of Judah (a.k.a. Judea).</a:t>
            </a:r>
          </a:p>
          <a:p>
            <a:r>
              <a:rPr lang="en-US" dirty="0"/>
              <a:t>Herod was not a Jew: he was an Edomite (a descendant of Esau, the brother of Israel)</a:t>
            </a:r>
          </a:p>
          <a:p>
            <a:r>
              <a:rPr lang="en-US" dirty="0"/>
              <a:t>Augustus Caesar, the adopted son of Julius Caesar and now emperor, backed Herod’s selection as king of Judea</a:t>
            </a:r>
          </a:p>
          <a:p>
            <a:r>
              <a:rPr lang="en-US" dirty="0"/>
              <a:t>He had Mariame and three sons killed in order to safeguard his power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B0A6E-4CC4-45EB-95F5-A13CD833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19375-D3AD-49FB-A795-E25DE9F98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25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D267E-516F-41AC-8C0F-878888271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C9DE6-4BB0-4B65-8C1D-F74E95482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Well we did it!</a:t>
            </a:r>
          </a:p>
          <a:p>
            <a:r>
              <a:rPr lang="en-US" dirty="0"/>
              <a:t>Joshua led the Israelites into the land promised to Abraham</a:t>
            </a:r>
          </a:p>
          <a:p>
            <a:r>
              <a:rPr lang="en-US" dirty="0"/>
              <a:t>The Judges ruled when “there was no king”</a:t>
            </a:r>
          </a:p>
          <a:p>
            <a:r>
              <a:rPr lang="en-US" dirty="0"/>
              <a:t>David and Solomon brought Israel into its golden years</a:t>
            </a:r>
          </a:p>
          <a:p>
            <a:r>
              <a:rPr lang="en-US" dirty="0"/>
              <a:t>The kingdom divided over taxes and forced labor</a:t>
            </a:r>
          </a:p>
          <a:p>
            <a:r>
              <a:rPr lang="en-US" dirty="0"/>
              <a:t>The northern kingdom was destroyed and the southern kingdom was exiled to Babylon</a:t>
            </a:r>
          </a:p>
          <a:p>
            <a:r>
              <a:rPr lang="en-US" dirty="0"/>
              <a:t>Persia conquered Babylon and allowed the Jews to return to Judah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420CF-6671-4578-A313-DDE2C77C9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90438B-862E-4195-BA95-0ECE19FD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74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9B648-499D-4C01-BF99-B9C3FB349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00DDF-ADB9-49F1-8F2F-F9DF07CDC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Jews rebuilt the Temple and Jerusalem</a:t>
            </a:r>
          </a:p>
          <a:p>
            <a:r>
              <a:rPr lang="en-US" dirty="0"/>
              <a:t>Alexander the Great defeated Persia, but died with four general splitting his empire</a:t>
            </a:r>
          </a:p>
          <a:p>
            <a:r>
              <a:rPr lang="en-US" dirty="0"/>
              <a:t>The Seleucids tried to hellenize the Jews, but persecuted them resulting in the Maccabean revolt, putting the Hasmoneans in power</a:t>
            </a:r>
          </a:p>
          <a:p>
            <a:r>
              <a:rPr lang="en-US" dirty="0"/>
              <a:t>The Hasmoneans ruled Israel until Rome conquered them setting up a “supervised” Hasmonean Dynasty</a:t>
            </a:r>
          </a:p>
          <a:p>
            <a:r>
              <a:rPr lang="en-US" dirty="0"/>
              <a:t>Herod married a Hasmonean princess claiming the throne and bringing the Jews into the New Testament period!</a:t>
            </a:r>
          </a:p>
          <a:p>
            <a:r>
              <a:rPr lang="en-US" dirty="0"/>
              <a:t>Jesus fulfills the third promise made to Abraham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EAA3A6-AF74-4310-8DB2-19738C85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6852A-7194-433A-B01B-8615CD3C3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813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3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95646-F860-4480-9567-35C0A5E3D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39274-B38E-453D-BD7C-5B441EA87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last session!</a:t>
            </a:r>
          </a:p>
          <a:p>
            <a:r>
              <a:rPr lang="en-US" dirty="0"/>
              <a:t>At the close of Nehemiah, the Jews had returned from Babylonian exile, but seemed to be unable to govern themselves</a:t>
            </a:r>
          </a:p>
          <a:p>
            <a:r>
              <a:rPr lang="en-US" dirty="0"/>
              <a:t>We now jump ahead about three centuries to the Maccabean revolt</a:t>
            </a:r>
          </a:p>
          <a:p>
            <a:r>
              <a:rPr lang="en-US" dirty="0"/>
              <a:t>A great deal happened in Palestine since the time of Ezra and Nehemiah</a:t>
            </a:r>
          </a:p>
          <a:p>
            <a:r>
              <a:rPr lang="en-US" dirty="0"/>
              <a:t>This young 20-year-old from Macedon ascended to the throne of Greece named Alexander – called “the Great”</a:t>
            </a:r>
          </a:p>
          <a:p>
            <a:r>
              <a:rPr lang="en-US" dirty="0"/>
              <a:t>In 332 B.C., he conquered Persia, resulting in the “Hellenization” of Palestine</a:t>
            </a:r>
          </a:p>
          <a:p>
            <a:r>
              <a:rPr lang="en-US" dirty="0"/>
              <a:t>Greek became the </a:t>
            </a:r>
            <a:r>
              <a:rPr lang="en-US" i="1" dirty="0"/>
              <a:t>lingua franca </a:t>
            </a:r>
            <a:r>
              <a:rPr lang="en-US" dirty="0"/>
              <a:t>of the majority of the known world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99D732-3282-4FF6-B02A-3469B7D2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D3343-9C01-46BE-9098-0FE6F5EF3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05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9B90F-8A59-495B-8B8C-D4F647CE2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E6047-3035-459A-95F5-1DFD28D4D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Alexander died at the tender age of 33, leaving no heir</a:t>
            </a:r>
          </a:p>
          <a:p>
            <a:r>
              <a:rPr lang="en-US" dirty="0"/>
              <a:t>His kingdom was split between his four generals</a:t>
            </a:r>
          </a:p>
          <a:p>
            <a:pPr lvl="1"/>
            <a:r>
              <a:rPr lang="en-US" dirty="0"/>
              <a:t>Cassander</a:t>
            </a:r>
          </a:p>
          <a:p>
            <a:pPr lvl="1"/>
            <a:r>
              <a:rPr lang="en-US" dirty="0"/>
              <a:t>Lysimachus</a:t>
            </a:r>
          </a:p>
          <a:p>
            <a:pPr lvl="1"/>
            <a:r>
              <a:rPr lang="en-US" dirty="0"/>
              <a:t>Ptolemy</a:t>
            </a:r>
          </a:p>
          <a:p>
            <a:pPr lvl="1"/>
            <a:r>
              <a:rPr lang="en-US" dirty="0"/>
              <a:t>Seleucus</a:t>
            </a:r>
          </a:p>
          <a:p>
            <a:r>
              <a:rPr lang="en-US" dirty="0"/>
              <a:t>Jerusalem sat in the kingdom ruled by Seleucus, but was very near the kingdom ruled by Ptolemy</a:t>
            </a:r>
          </a:p>
          <a:p>
            <a:r>
              <a:rPr lang="en-US" dirty="0"/>
              <a:t>The Ptolemies and especially the Seleucids would have a great deal of influence over the region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A85C86-8AC1-4483-AAF3-B73A0361F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8C37C9-5F0B-4BB1-9D79-3A54B0DE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885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09758-A2FB-46D1-828C-884B6DE48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922721-5E37-4D12-9F56-04468C5CA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F2DFBC-82CC-46E6-9655-2D4B0B936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Content Placeholder 5" descr="See the source image">
            <a:extLst>
              <a:ext uri="{FF2B5EF4-FFF2-40B4-BE49-F238E27FC236}">
                <a16:creationId xmlns:a16="http://schemas.microsoft.com/office/drawing/2014/main" id="{3D47D43F-1254-467D-A120-03E1F224082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52" y="1623260"/>
            <a:ext cx="6669332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340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752B8-0A7A-4CE2-9D7A-8E4868EC1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Seleucid Dynasty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C3C35-EE28-4E5D-AF56-2E39FA1EC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Seleucus I Nicator (r. 312–281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Antiochus I Soter (r. 281–261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Antiochus II Theos (r. 261–246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Seleucus II Callinicus (r. 246–226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Seleucus III Soter (r. 226–223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Antiochus III the Great (r. 223–187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Seleucus IV Philopator (r. 187–175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b="1" i="1" dirty="0"/>
              <a:t>Antiochus IV Epiphanes (r. 175–164 </a:t>
            </a:r>
            <a:r>
              <a:rPr lang="en-US" b="1" i="1" cap="small" dirty="0"/>
              <a:t>b.c.</a:t>
            </a:r>
            <a:r>
              <a:rPr lang="en-US" b="1" i="1" dirty="0"/>
              <a:t>)</a:t>
            </a:r>
          </a:p>
          <a:p>
            <a:pPr lvl="0"/>
            <a:r>
              <a:rPr lang="en-US" dirty="0"/>
              <a:t>Antiochus V Eupator (r. 164–162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Demetrius I Soter (r. 162–150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Alexander Balas (r. 150–145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Demetrius II Nicator (r. 145–139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Antiochus VI Dionysus (r. 145–142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Antiochus VII Sidetes (r. 138–129 </a:t>
            </a:r>
            <a:r>
              <a:rPr lang="en-US" cap="small" dirty="0"/>
              <a:t>b.c.</a:t>
            </a:r>
            <a:r>
              <a:rPr lang="en-US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AB8F4-7DF0-40A4-8787-55F99F026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4A300E-8A84-4890-8ED0-04FB391E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948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C7C50-C057-48AB-89D5-D160FA788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CB41B-2E77-4977-BA82-10B9A6B7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books of the Maccabees are not one consecutive story</a:t>
            </a:r>
          </a:p>
          <a:p>
            <a:r>
              <a:rPr lang="en-US" dirty="0"/>
              <a:t>Two complimentary accounts of roughly the same events</a:t>
            </a:r>
          </a:p>
          <a:p>
            <a:r>
              <a:rPr lang="en-US" dirty="0"/>
              <a:t>1 Maccabees was likely written Hebrew, while 2 Maccabees was originally written in Greek</a:t>
            </a:r>
          </a:p>
          <a:p>
            <a:r>
              <a:rPr lang="en-US" dirty="0"/>
              <a:t>They are not included in the MT, but are included in Christian LXX and Vulgate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28DED-209A-4C91-BDD7-ECD896346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0F2D1-D385-4FA1-A317-C4E569433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09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B06C5-7BB5-4D01-8D07-F2C3BDC89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Maccabees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810C2-3148-4C0F-A88E-80BE38B58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High-level outline of 1 Maccabees</a:t>
            </a:r>
          </a:p>
          <a:p>
            <a:pPr lvl="1"/>
            <a:r>
              <a:rPr lang="en-US" dirty="0"/>
              <a:t>Background of the Revolt: The Persecution under Antiochus IV (1 Mac 1)</a:t>
            </a:r>
          </a:p>
          <a:p>
            <a:pPr lvl="2"/>
            <a:r>
              <a:rPr lang="en-US" dirty="0"/>
              <a:t>The Life and Death of Alexander the Great (1:1-7) </a:t>
            </a:r>
          </a:p>
          <a:p>
            <a:pPr lvl="2"/>
            <a:r>
              <a:rPr lang="en-US" dirty="0"/>
              <a:t>The Rise of Antiochus Epiphanes (1:8-10) </a:t>
            </a:r>
          </a:p>
          <a:p>
            <a:pPr lvl="2"/>
            <a:r>
              <a:rPr lang="en-US" dirty="0"/>
              <a:t>The Persecution of the Jews and Jerusalem by Antiochus (1:11-64) </a:t>
            </a:r>
          </a:p>
          <a:p>
            <a:pPr lvl="1"/>
            <a:r>
              <a:rPr lang="en-US" dirty="0"/>
              <a:t>The Revolt of the Sons of Mattathias (1 Mac 2-16) </a:t>
            </a:r>
          </a:p>
          <a:p>
            <a:pPr lvl="2"/>
            <a:r>
              <a:rPr lang="en-US" dirty="0"/>
              <a:t>The Career of Mattathias (2) </a:t>
            </a:r>
          </a:p>
          <a:p>
            <a:pPr lvl="2"/>
            <a:r>
              <a:rPr lang="en-US" dirty="0"/>
              <a:t>The Career of Judas Maccabeus (3:1-9:19) </a:t>
            </a:r>
          </a:p>
          <a:p>
            <a:pPr lvl="2"/>
            <a:r>
              <a:rPr lang="en-US" dirty="0"/>
              <a:t>The Career of Jonathan (9:20-12:53) </a:t>
            </a:r>
          </a:p>
          <a:p>
            <a:pPr lvl="2"/>
            <a:r>
              <a:rPr lang="en-US" dirty="0"/>
              <a:t>The Career of Simon (chaps. 13-16)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13894-EDD4-458F-8AA7-8B2E6B8D9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71D0B0-6F1A-4390-B9F1-8370AA7C6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2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28AEC-BB2A-4F55-ABA7-751B88BC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Maccabees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7AD4F-6D47-40E9-AE95-59E2863D3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chapter outlines the atrocities that Antiochus IV Epiphanies performed including ransacking and profaning the Temple</a:t>
            </a:r>
          </a:p>
          <a:p>
            <a:r>
              <a:rPr lang="en-US" dirty="0"/>
              <a:t>The remainder of the book outlines the successive careers of Mattathias (the father) and three sons, Judas, Jonathan and Simon</a:t>
            </a:r>
          </a:p>
          <a:p>
            <a:r>
              <a:rPr lang="en-US" dirty="0"/>
              <a:t>Judas had a nickname, </a:t>
            </a:r>
            <a:r>
              <a:rPr lang="en-US" i="1" dirty="0"/>
              <a:t>Maccabaeus</a:t>
            </a:r>
            <a:r>
              <a:rPr lang="en-US" dirty="0"/>
              <a:t>, meaning the “Hammer,” which became sort of like a family name</a:t>
            </a:r>
          </a:p>
          <a:p>
            <a:r>
              <a:rPr lang="en-US" dirty="0"/>
              <a:t>The real name of the family was known as the Hasmoneans</a:t>
            </a:r>
          </a:p>
          <a:p>
            <a:r>
              <a:rPr lang="en-US" dirty="0"/>
              <a:t>After defeating the Seleucids and retaking Jerusalem and the Temple, the Hasmoneans rededicated the Temple in what we know as December in an eight-day celebration, now known as </a:t>
            </a:r>
            <a:r>
              <a:rPr lang="en-US" i="1" dirty="0"/>
              <a:t>Hanukkah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F1E00-44F5-4D94-87D1-69A491D8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E67440-D9E6-444C-950D-E0413840B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4860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2763</TotalTime>
  <Words>1348</Words>
  <Application>Microsoft Office PowerPoint</Application>
  <PresentationFormat>Widescreen</PresentationFormat>
  <Paragraphs>149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Facet</vt:lpstr>
      <vt:lpstr>The Historical Books of the Old Testament</vt:lpstr>
      <vt:lpstr>Opening Prayer</vt:lpstr>
      <vt:lpstr>Introduction</vt:lpstr>
      <vt:lpstr>Introduction</vt:lpstr>
      <vt:lpstr>Introduction (continued)</vt:lpstr>
      <vt:lpstr>The Seleucid Dynasty</vt:lpstr>
      <vt:lpstr>Introduction (continued)</vt:lpstr>
      <vt:lpstr>1 Maccabees</vt:lpstr>
      <vt:lpstr>1 Maccabees (continued)</vt:lpstr>
      <vt:lpstr>2 Maccabees</vt:lpstr>
      <vt:lpstr>2 Maccabees (continued)</vt:lpstr>
      <vt:lpstr>The Hasmonean Dynasty</vt:lpstr>
      <vt:lpstr>The Hasmonean Dynasty (continued)</vt:lpstr>
      <vt:lpstr>Recap</vt:lpstr>
      <vt:lpstr>Recap (continued)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84</cp:revision>
  <cp:lastPrinted>2019-12-12T20:02:34Z</cp:lastPrinted>
  <dcterms:created xsi:type="dcterms:W3CDTF">2017-09-26T22:01:53Z</dcterms:created>
  <dcterms:modified xsi:type="dcterms:W3CDTF">2019-12-17T18:18:34Z</dcterms:modified>
</cp:coreProperties>
</file>