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14"/>
  </p:notesMasterIdLst>
  <p:sldIdLst>
    <p:sldId id="256" r:id="rId2"/>
    <p:sldId id="283" r:id="rId3"/>
    <p:sldId id="272" r:id="rId4"/>
    <p:sldId id="273" r:id="rId5"/>
    <p:sldId id="274" r:id="rId6"/>
    <p:sldId id="275" r:id="rId7"/>
    <p:sldId id="276" r:id="rId8"/>
    <p:sldId id="277" r:id="rId9"/>
    <p:sldId id="278" r:id="rId10"/>
    <p:sldId id="279" r:id="rId11"/>
    <p:sldId id="280" r:id="rId12"/>
    <p:sldId id="270" r:id="rId13"/>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61" d="100"/>
          <a:sy n="161" d="100"/>
        </p:scale>
        <p:origin x="23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842E008B-2BF1-4176-952A-417346ECEAEF}" type="datetimeFigureOut">
              <a:rPr lang="en-US" smtClean="0"/>
              <a:t>12/17/2019</a:t>
            </a:fld>
            <a:endParaRPr lang="en-US"/>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A6D044DB-C52B-4B3A-B822-D5188B8B8726}" type="slidenum">
              <a:rPr lang="en-US" smtClean="0"/>
              <a:t>‹#›</a:t>
            </a:fld>
            <a:endParaRPr lang="en-US"/>
          </a:p>
        </p:txBody>
      </p:sp>
    </p:spTree>
    <p:extLst>
      <p:ext uri="{BB962C8B-B14F-4D97-AF65-F5344CB8AC3E}">
        <p14:creationId xmlns:p14="http://schemas.microsoft.com/office/powerpoint/2010/main" val="788014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1</a:t>
            </a:fld>
            <a:endParaRPr lang="en-US"/>
          </a:p>
        </p:txBody>
      </p:sp>
    </p:spTree>
    <p:extLst>
      <p:ext uri="{BB962C8B-B14F-4D97-AF65-F5344CB8AC3E}">
        <p14:creationId xmlns:p14="http://schemas.microsoft.com/office/powerpoint/2010/main" val="7402539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10</a:t>
            </a:fld>
            <a:endParaRPr lang="en-US"/>
          </a:p>
        </p:txBody>
      </p:sp>
    </p:spTree>
    <p:extLst>
      <p:ext uri="{BB962C8B-B14F-4D97-AF65-F5344CB8AC3E}">
        <p14:creationId xmlns:p14="http://schemas.microsoft.com/office/powerpoint/2010/main" val="6883122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11</a:t>
            </a:fld>
            <a:endParaRPr lang="en-US"/>
          </a:p>
        </p:txBody>
      </p:sp>
    </p:spTree>
    <p:extLst>
      <p:ext uri="{BB962C8B-B14F-4D97-AF65-F5344CB8AC3E}">
        <p14:creationId xmlns:p14="http://schemas.microsoft.com/office/powerpoint/2010/main" val="33592100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12</a:t>
            </a:fld>
            <a:endParaRPr lang="en-US"/>
          </a:p>
        </p:txBody>
      </p:sp>
    </p:spTree>
    <p:extLst>
      <p:ext uri="{BB962C8B-B14F-4D97-AF65-F5344CB8AC3E}">
        <p14:creationId xmlns:p14="http://schemas.microsoft.com/office/powerpoint/2010/main" val="3450794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2</a:t>
            </a:fld>
            <a:endParaRPr lang="en-US"/>
          </a:p>
        </p:txBody>
      </p:sp>
    </p:spTree>
    <p:extLst>
      <p:ext uri="{BB962C8B-B14F-4D97-AF65-F5344CB8AC3E}">
        <p14:creationId xmlns:p14="http://schemas.microsoft.com/office/powerpoint/2010/main" val="12775198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3</a:t>
            </a:fld>
            <a:endParaRPr lang="en-US"/>
          </a:p>
        </p:txBody>
      </p:sp>
    </p:spTree>
    <p:extLst>
      <p:ext uri="{BB962C8B-B14F-4D97-AF65-F5344CB8AC3E}">
        <p14:creationId xmlns:p14="http://schemas.microsoft.com/office/powerpoint/2010/main" val="3806510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4</a:t>
            </a:fld>
            <a:endParaRPr lang="en-US"/>
          </a:p>
        </p:txBody>
      </p:sp>
    </p:spTree>
    <p:extLst>
      <p:ext uri="{BB962C8B-B14F-4D97-AF65-F5344CB8AC3E}">
        <p14:creationId xmlns:p14="http://schemas.microsoft.com/office/powerpoint/2010/main" val="11466789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5</a:t>
            </a:fld>
            <a:endParaRPr lang="en-US"/>
          </a:p>
        </p:txBody>
      </p:sp>
    </p:spTree>
    <p:extLst>
      <p:ext uri="{BB962C8B-B14F-4D97-AF65-F5344CB8AC3E}">
        <p14:creationId xmlns:p14="http://schemas.microsoft.com/office/powerpoint/2010/main" val="6888460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6</a:t>
            </a:fld>
            <a:endParaRPr lang="en-US"/>
          </a:p>
        </p:txBody>
      </p:sp>
    </p:spTree>
    <p:extLst>
      <p:ext uri="{BB962C8B-B14F-4D97-AF65-F5344CB8AC3E}">
        <p14:creationId xmlns:p14="http://schemas.microsoft.com/office/powerpoint/2010/main" val="18598135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7</a:t>
            </a:fld>
            <a:endParaRPr lang="en-US"/>
          </a:p>
        </p:txBody>
      </p:sp>
    </p:spTree>
    <p:extLst>
      <p:ext uri="{BB962C8B-B14F-4D97-AF65-F5344CB8AC3E}">
        <p14:creationId xmlns:p14="http://schemas.microsoft.com/office/powerpoint/2010/main" val="42596202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8</a:t>
            </a:fld>
            <a:endParaRPr lang="en-US"/>
          </a:p>
        </p:txBody>
      </p:sp>
    </p:spTree>
    <p:extLst>
      <p:ext uri="{BB962C8B-B14F-4D97-AF65-F5344CB8AC3E}">
        <p14:creationId xmlns:p14="http://schemas.microsoft.com/office/powerpoint/2010/main" val="8029640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9</a:t>
            </a:fld>
            <a:endParaRPr lang="en-US"/>
          </a:p>
        </p:txBody>
      </p:sp>
    </p:spTree>
    <p:extLst>
      <p:ext uri="{BB962C8B-B14F-4D97-AF65-F5344CB8AC3E}">
        <p14:creationId xmlns:p14="http://schemas.microsoft.com/office/powerpoint/2010/main" val="28186608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DA6473-4737-4437-A448-43BE11227DF4}"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3C0CFCC1-4DBD-4EA3-821C-68070C5CB590}"/>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7569998-6486-473B-9CDB-71ED3F279B89}"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0F69410-C048-4BFD-A549-49F926C9DF8B}"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AB9DAC0-830A-4E8D-A021-560120EAB2D6}"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65BE383-15FA-467D-8456-DD16D75D1232}"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0F9D81-F7A8-4346-9CDD-44895E680CFB}"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CABDC00-C98E-4AE4-82D3-0C582A009359}"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0F66F09-AF73-4422-A0AA-BC8598F6A10F}"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521B9C-798E-4583-8C76-FB8C64970DBC}"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7" name="Picture 6">
            <a:extLst>
              <a:ext uri="{FF2B5EF4-FFF2-40B4-BE49-F238E27FC236}">
                <a16:creationId xmlns:a16="http://schemas.microsoft.com/office/drawing/2014/main" id="{3E10FF24-73F1-46E4-B214-68FE86FCA849}"/>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75DC76-E6DD-4AFF-8DC6-CB39EBAAFC84}"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dirty="0"/>
              <a:t>©Copyright, 2019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52A6B42-A2F8-4AB7-9FDA-5DEE034D21E2}" type="datetime1">
              <a:rPr lang="en-US" smtClean="0"/>
              <a:t>12/17/2019</a:t>
            </a:fld>
            <a:endParaRPr lang="en-US" dirty="0"/>
          </a:p>
        </p:txBody>
      </p:sp>
      <p:sp>
        <p:nvSpPr>
          <p:cNvPr id="6" name="Footer Placeholder 5"/>
          <p:cNvSpPr>
            <a:spLocks noGrp="1"/>
          </p:cNvSpPr>
          <p:nvPr>
            <p:ph type="ftr" sz="quarter" idx="11"/>
          </p:nvPr>
        </p:nvSpPr>
        <p:spPr/>
        <p:txBody>
          <a:bodyPr/>
          <a:lstStyle/>
          <a:p>
            <a:r>
              <a:rPr lang="en-US" dirty="0"/>
              <a:t>©Copyright, 2019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5450B16-CC4F-4957-9268-7DEA2C136E27}" type="datetime1">
              <a:rPr lang="en-US" smtClean="0"/>
              <a:t>12/17/2019</a:t>
            </a:fld>
            <a:endParaRPr lang="en-US" dirty="0"/>
          </a:p>
        </p:txBody>
      </p:sp>
      <p:sp>
        <p:nvSpPr>
          <p:cNvPr id="8" name="Footer Placeholder 7"/>
          <p:cNvSpPr>
            <a:spLocks noGrp="1"/>
          </p:cNvSpPr>
          <p:nvPr>
            <p:ph type="ftr" sz="quarter" idx="11"/>
          </p:nvPr>
        </p:nvSpPr>
        <p:spPr/>
        <p:txBody>
          <a:bodyPr/>
          <a:lstStyle/>
          <a:p>
            <a:r>
              <a:rPr lang="en-US" dirty="0"/>
              <a:t>©Copyright, 2019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26D177E-5329-4603-941F-297029918C45}" type="datetime1">
              <a:rPr lang="en-US" smtClean="0"/>
              <a:t>12/17/2019</a:t>
            </a:fld>
            <a:endParaRPr lang="en-US" dirty="0"/>
          </a:p>
        </p:txBody>
      </p:sp>
      <p:sp>
        <p:nvSpPr>
          <p:cNvPr id="4" name="Footer Placeholder 3"/>
          <p:cNvSpPr>
            <a:spLocks noGrp="1"/>
          </p:cNvSpPr>
          <p:nvPr>
            <p:ph type="ftr" sz="quarter" idx="11"/>
          </p:nvPr>
        </p:nvSpPr>
        <p:spPr/>
        <p:txBody>
          <a:bodyPr/>
          <a:lstStyle/>
          <a:p>
            <a:r>
              <a:rPr lang="en-US" dirty="0"/>
              <a:t>©Copyright, 2019 The Relentless Catholic.  All Rights Reserved.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F8CEC5-EFC9-4BE9-8F29-3E8FB06F7517}" type="datetime1">
              <a:rPr lang="en-US" smtClean="0"/>
              <a:t>12/17/2019</a:t>
            </a:fld>
            <a:endParaRPr lang="en-US" dirty="0"/>
          </a:p>
        </p:txBody>
      </p:sp>
      <p:sp>
        <p:nvSpPr>
          <p:cNvPr id="3" name="Footer Placeholder 2"/>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pic>
        <p:nvPicPr>
          <p:cNvPr id="5" name="Picture 4">
            <a:extLst>
              <a:ext uri="{FF2B5EF4-FFF2-40B4-BE49-F238E27FC236}">
                <a16:creationId xmlns:a16="http://schemas.microsoft.com/office/drawing/2014/main" id="{E6F8D89C-F266-4E70-8394-3F9FEF42EEC1}"/>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B9469C5-E93A-4B7E-8627-A51141C449DC}" type="datetime1">
              <a:rPr lang="en-US" smtClean="0"/>
              <a:t>12/17/2019</a:t>
            </a:fld>
            <a:endParaRPr lang="en-US" dirty="0"/>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DF4F6D00-6457-4F23-AECF-59679649A13B}" type="datetime1">
              <a:rPr lang="en-US" smtClean="0"/>
              <a:t>12/17/2019</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76337F-53B3-453D-A0E3-80200FA17A0B}" type="datetime1">
              <a:rPr lang="en-US" smtClean="0"/>
              <a:t>12/17/2019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©Copyright, 2019 The Relentless Catholic.  All Rights Reserved. </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5C5FB5FB-CF99-481B-BFAB-7AE335D5FF59}"/>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sz="4000" dirty="0"/>
              <a:t>The Historical Books of the Old Testament</a:t>
            </a:r>
            <a:endParaRPr lang="en-US" dirty="0"/>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a:xfrm>
            <a:off x="1082180" y="4050833"/>
            <a:ext cx="8191823" cy="1096899"/>
          </a:xfrm>
        </p:spPr>
        <p:txBody>
          <a:bodyPr>
            <a:normAutofit/>
          </a:bodyPr>
          <a:lstStyle/>
          <a:p>
            <a:r>
              <a:rPr lang="en-US" sz="2400" dirty="0"/>
              <a:t>Lesson 3: Judges and Ruth</a:t>
            </a:r>
          </a:p>
        </p:txBody>
      </p:sp>
      <p:sp>
        <p:nvSpPr>
          <p:cNvPr id="4" name="Footer Placeholder 3">
            <a:extLst>
              <a:ext uri="{FF2B5EF4-FFF2-40B4-BE49-F238E27FC236}">
                <a16:creationId xmlns:a16="http://schemas.microsoft.com/office/drawing/2014/main" id="{6F4B25FA-4301-401C-AEB0-6B332FE87E49}"/>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9BC9F371-67C3-4C2E-AA0D-F513AB2B2D74}"/>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95A8E-6F05-42AD-821C-D00F35C74DD8}"/>
              </a:ext>
            </a:extLst>
          </p:cNvPr>
          <p:cNvSpPr>
            <a:spLocks noGrp="1"/>
          </p:cNvSpPr>
          <p:nvPr>
            <p:ph type="title"/>
          </p:nvPr>
        </p:nvSpPr>
        <p:spPr/>
        <p:txBody>
          <a:bodyPr/>
          <a:lstStyle/>
          <a:p>
            <a:r>
              <a:rPr lang="en-US" dirty="0"/>
              <a:t>Ruth (continued)</a:t>
            </a:r>
          </a:p>
        </p:txBody>
      </p:sp>
      <p:sp>
        <p:nvSpPr>
          <p:cNvPr id="3" name="Content Placeholder 2">
            <a:extLst>
              <a:ext uri="{FF2B5EF4-FFF2-40B4-BE49-F238E27FC236}">
                <a16:creationId xmlns:a16="http://schemas.microsoft.com/office/drawing/2014/main" id="{C02F12D4-EA13-46D3-883A-43BC4D710536}"/>
              </a:ext>
            </a:extLst>
          </p:cNvPr>
          <p:cNvSpPr>
            <a:spLocks noGrp="1"/>
          </p:cNvSpPr>
          <p:nvPr>
            <p:ph idx="1"/>
          </p:nvPr>
        </p:nvSpPr>
        <p:spPr/>
        <p:txBody>
          <a:bodyPr/>
          <a:lstStyle/>
          <a:p>
            <a:r>
              <a:rPr lang="en-US" dirty="0"/>
              <a:t>Elimelech and Naomi go to Moab during famine with two sons</a:t>
            </a:r>
          </a:p>
          <a:p>
            <a:r>
              <a:rPr lang="en-US" dirty="0"/>
              <a:t>Sons marry Moabite women out of necessity (one of Ruth, a Moab)</a:t>
            </a:r>
          </a:p>
          <a:p>
            <a:r>
              <a:rPr lang="en-US" dirty="0"/>
              <a:t>Elimelech and sons die leaving Naomi and daughters-in-law widows</a:t>
            </a:r>
          </a:p>
          <a:p>
            <a:r>
              <a:rPr lang="en-US" dirty="0"/>
              <a:t>One leaves, but Ruth would not leave Naomi</a:t>
            </a:r>
          </a:p>
          <a:p>
            <a:r>
              <a:rPr lang="en-US" dirty="0"/>
              <a:t>Naomi and Ruth return to Bethlehem, where Ruth meets Boaz, a kinsman of Naomi’s</a:t>
            </a:r>
          </a:p>
          <a:p>
            <a:r>
              <a:rPr lang="en-US" dirty="0"/>
              <a:t>Ruth and Boaz fall in love and eventually marry</a:t>
            </a:r>
          </a:p>
          <a:p>
            <a:r>
              <a:rPr lang="en-US" dirty="0"/>
              <a:t>Ruth and Boaz are the great grandparents King David</a:t>
            </a:r>
          </a:p>
        </p:txBody>
      </p:sp>
      <p:sp>
        <p:nvSpPr>
          <p:cNvPr id="4" name="Footer Placeholder 3">
            <a:extLst>
              <a:ext uri="{FF2B5EF4-FFF2-40B4-BE49-F238E27FC236}">
                <a16:creationId xmlns:a16="http://schemas.microsoft.com/office/drawing/2014/main" id="{CA5CFB6B-5F85-4B13-BF04-06D45FF1B906}"/>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15F19237-8E5F-475E-9921-FDD1546DA1DB}"/>
              </a:ext>
            </a:extLst>
          </p:cNvPr>
          <p:cNvSpPr>
            <a:spLocks noGrp="1"/>
          </p:cNvSpPr>
          <p:nvPr>
            <p:ph type="sldNum" sz="quarter" idx="12"/>
          </p:nvPr>
        </p:nvSpPr>
        <p:spPr/>
        <p:txBody>
          <a:bodyPr/>
          <a:lstStyle/>
          <a:p>
            <a:fld id="{519954A3-9DFD-4C44-94BA-B95130A3BA1C}" type="slidenum">
              <a:rPr lang="en-US" smtClean="0"/>
              <a:t>10</a:t>
            </a:fld>
            <a:endParaRPr lang="en-US" dirty="0"/>
          </a:p>
        </p:txBody>
      </p:sp>
    </p:spTree>
    <p:extLst>
      <p:ext uri="{BB962C8B-B14F-4D97-AF65-F5344CB8AC3E}">
        <p14:creationId xmlns:p14="http://schemas.microsoft.com/office/powerpoint/2010/main" val="2439661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7E122-BB90-4E46-BF0E-44F7A7F5720C}"/>
              </a:ext>
            </a:extLst>
          </p:cNvPr>
          <p:cNvSpPr>
            <a:spLocks noGrp="1"/>
          </p:cNvSpPr>
          <p:nvPr>
            <p:ph type="title"/>
          </p:nvPr>
        </p:nvSpPr>
        <p:spPr/>
        <p:txBody>
          <a:bodyPr/>
          <a:lstStyle/>
          <a:p>
            <a:r>
              <a:rPr lang="en-US" dirty="0"/>
              <a:t>Lineage of David and Jesus</a:t>
            </a:r>
          </a:p>
        </p:txBody>
      </p:sp>
      <p:sp>
        <p:nvSpPr>
          <p:cNvPr id="3" name="Content Placeholder 2">
            <a:extLst>
              <a:ext uri="{FF2B5EF4-FFF2-40B4-BE49-F238E27FC236}">
                <a16:creationId xmlns:a16="http://schemas.microsoft.com/office/drawing/2014/main" id="{5862E697-0260-4B9A-82D6-A66EB09832B8}"/>
              </a:ext>
            </a:extLst>
          </p:cNvPr>
          <p:cNvSpPr>
            <a:spLocks noGrp="1"/>
          </p:cNvSpPr>
          <p:nvPr>
            <p:ph idx="1"/>
          </p:nvPr>
        </p:nvSpPr>
        <p:spPr/>
        <p:txBody>
          <a:bodyPr/>
          <a:lstStyle/>
          <a:p>
            <a:r>
              <a:rPr lang="en-US" dirty="0"/>
              <a:t>David has three “non-Israelites” in his lineage:</a:t>
            </a:r>
          </a:p>
          <a:p>
            <a:pPr lvl="1"/>
            <a:r>
              <a:rPr lang="en-US" dirty="0"/>
              <a:t>Tamar – probably a Canaanite</a:t>
            </a:r>
          </a:p>
          <a:p>
            <a:pPr lvl="1"/>
            <a:r>
              <a:rPr lang="en-US" dirty="0"/>
              <a:t>Rahab – definitely a Canaanite from Jericho and probably a prostitute</a:t>
            </a:r>
          </a:p>
          <a:p>
            <a:pPr lvl="1"/>
            <a:r>
              <a:rPr lang="en-US" dirty="0"/>
              <a:t>Ruth – definitely a Moabite</a:t>
            </a:r>
          </a:p>
          <a:p>
            <a:r>
              <a:rPr lang="en-US" dirty="0"/>
              <a:t>Jesus has four</a:t>
            </a:r>
          </a:p>
          <a:p>
            <a:pPr lvl="1"/>
            <a:r>
              <a:rPr lang="en-US" dirty="0"/>
              <a:t>The three listed, above</a:t>
            </a:r>
          </a:p>
          <a:p>
            <a:pPr lvl="1"/>
            <a:r>
              <a:rPr lang="en-US" dirty="0"/>
              <a:t>The wife of Uriah – Bathsheba, probably a Hittite</a:t>
            </a:r>
          </a:p>
          <a:p>
            <a:r>
              <a:rPr lang="en-US" dirty="0"/>
              <a:t>This prepares for the entry of the Gentiles in the family of God</a:t>
            </a:r>
          </a:p>
        </p:txBody>
      </p:sp>
      <p:sp>
        <p:nvSpPr>
          <p:cNvPr id="4" name="Footer Placeholder 3">
            <a:extLst>
              <a:ext uri="{FF2B5EF4-FFF2-40B4-BE49-F238E27FC236}">
                <a16:creationId xmlns:a16="http://schemas.microsoft.com/office/drawing/2014/main" id="{209A7CDC-5E19-43C9-A0E4-6946F8510E0E}"/>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2A3D81DA-5D15-4840-9D85-39E7F93CE6E1}"/>
              </a:ext>
            </a:extLst>
          </p:cNvPr>
          <p:cNvSpPr>
            <a:spLocks noGrp="1"/>
          </p:cNvSpPr>
          <p:nvPr>
            <p:ph type="sldNum" sz="quarter" idx="12"/>
          </p:nvPr>
        </p:nvSpPr>
        <p:spPr/>
        <p:txBody>
          <a:bodyPr/>
          <a:lstStyle/>
          <a:p>
            <a:fld id="{519954A3-9DFD-4C44-94BA-B95130A3BA1C}" type="slidenum">
              <a:rPr lang="en-US" smtClean="0"/>
              <a:t>11</a:t>
            </a:fld>
            <a:endParaRPr lang="en-US" dirty="0"/>
          </a:p>
        </p:txBody>
      </p:sp>
    </p:spTree>
    <p:extLst>
      <p:ext uri="{BB962C8B-B14F-4D97-AF65-F5344CB8AC3E}">
        <p14:creationId xmlns:p14="http://schemas.microsoft.com/office/powerpoint/2010/main" val="30825344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E3837-EC28-46B9-80E2-CDC85FC52D4A}"/>
              </a:ext>
            </a:extLst>
          </p:cNvPr>
          <p:cNvSpPr>
            <a:spLocks noGrp="1"/>
          </p:cNvSpPr>
          <p:nvPr>
            <p:ph type="ctrTitle"/>
          </p:nvPr>
        </p:nvSpPr>
        <p:spPr/>
        <p:txBody>
          <a:bodyPr/>
          <a:lstStyle/>
          <a:p>
            <a:r>
              <a:rPr lang="en-US" dirty="0"/>
              <a:t>Closing Prayer</a:t>
            </a:r>
          </a:p>
        </p:txBody>
      </p:sp>
      <p:sp>
        <p:nvSpPr>
          <p:cNvPr id="3" name="Subtitle 2">
            <a:extLst>
              <a:ext uri="{FF2B5EF4-FFF2-40B4-BE49-F238E27FC236}">
                <a16:creationId xmlns:a16="http://schemas.microsoft.com/office/drawing/2014/main" id="{0E5D0E4F-1B8E-4E5C-A74B-12CA7DA73FAB}"/>
              </a:ext>
            </a:extLst>
          </p:cNvPr>
          <p:cNvSpPr>
            <a:spLocks noGrp="1"/>
          </p:cNvSpPr>
          <p:nvPr>
            <p:ph type="subTitle" idx="1"/>
          </p:nvPr>
        </p:nvSpPr>
        <p:spPr/>
        <p:txBody>
          <a:bodyPr/>
          <a:lstStyle/>
          <a:p>
            <a:endParaRPr lang="en-US"/>
          </a:p>
        </p:txBody>
      </p:sp>
      <p:sp>
        <p:nvSpPr>
          <p:cNvPr id="4" name="Footer Placeholder 3">
            <a:extLst>
              <a:ext uri="{FF2B5EF4-FFF2-40B4-BE49-F238E27FC236}">
                <a16:creationId xmlns:a16="http://schemas.microsoft.com/office/drawing/2014/main" id="{E1A9B041-5C63-42B9-8B8F-8D506BF410AA}"/>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3FABE562-0A3B-420C-AE80-8FA7F6996CC4}"/>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2006951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E3837-EC28-46B9-80E2-CDC85FC52D4A}"/>
              </a:ext>
            </a:extLst>
          </p:cNvPr>
          <p:cNvSpPr>
            <a:spLocks noGrp="1"/>
          </p:cNvSpPr>
          <p:nvPr>
            <p:ph type="ctrTitle"/>
          </p:nvPr>
        </p:nvSpPr>
        <p:spPr/>
        <p:txBody>
          <a:bodyPr/>
          <a:lstStyle/>
          <a:p>
            <a:r>
              <a:rPr lang="en-US" dirty="0"/>
              <a:t>Opening Prayer</a:t>
            </a:r>
          </a:p>
        </p:txBody>
      </p:sp>
      <p:sp>
        <p:nvSpPr>
          <p:cNvPr id="3" name="Subtitle 2">
            <a:extLst>
              <a:ext uri="{FF2B5EF4-FFF2-40B4-BE49-F238E27FC236}">
                <a16:creationId xmlns:a16="http://schemas.microsoft.com/office/drawing/2014/main" id="{0E5D0E4F-1B8E-4E5C-A74B-12CA7DA73FAB}"/>
              </a:ext>
            </a:extLst>
          </p:cNvPr>
          <p:cNvSpPr>
            <a:spLocks noGrp="1"/>
          </p:cNvSpPr>
          <p:nvPr>
            <p:ph type="subTitle" idx="1"/>
          </p:nvPr>
        </p:nvSpPr>
        <p:spPr/>
        <p:txBody>
          <a:bodyPr/>
          <a:lstStyle/>
          <a:p>
            <a:endParaRPr lang="en-US"/>
          </a:p>
        </p:txBody>
      </p:sp>
      <p:sp>
        <p:nvSpPr>
          <p:cNvPr id="4" name="Footer Placeholder 3">
            <a:extLst>
              <a:ext uri="{FF2B5EF4-FFF2-40B4-BE49-F238E27FC236}">
                <a16:creationId xmlns:a16="http://schemas.microsoft.com/office/drawing/2014/main" id="{E1A9B041-5C63-42B9-8B8F-8D506BF410AA}"/>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3FABE562-0A3B-420C-AE80-8FA7F6996CC4}"/>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691534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E28BC-3396-4A5F-8D8B-F2EB4062153D}"/>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D89E595B-BC55-442A-BD97-81087BF7F67D}"/>
              </a:ext>
            </a:extLst>
          </p:cNvPr>
          <p:cNvSpPr>
            <a:spLocks noGrp="1"/>
          </p:cNvSpPr>
          <p:nvPr>
            <p:ph idx="1"/>
          </p:nvPr>
        </p:nvSpPr>
        <p:spPr/>
        <p:txBody>
          <a:bodyPr/>
          <a:lstStyle/>
          <a:p>
            <a:r>
              <a:rPr lang="en-US" dirty="0"/>
              <a:t>Last week, we covered the book of Joshua.  Unlike the Pentateuch which ends with the selection of Joshua as the successor of Moses and the death of Moses, Joshua ends with the death of Joshua and no successor.</a:t>
            </a:r>
          </a:p>
          <a:p>
            <a:r>
              <a:rPr lang="en-US" dirty="0"/>
              <a:t>This week we will cover the books of Judges and Ruth, two polar opposites!</a:t>
            </a:r>
          </a:p>
          <a:p>
            <a:r>
              <a:rPr lang="en-US" dirty="0"/>
              <a:t>Judges is full of intrigue, battles and drunkenness</a:t>
            </a:r>
          </a:p>
          <a:p>
            <a:pPr lvl="1"/>
            <a:r>
              <a:rPr lang="en-US" dirty="0"/>
              <a:t>“In those days there was no king in Israel; everyone did what was right in their own eyes.” Judges 17:6</a:t>
            </a:r>
          </a:p>
          <a:p>
            <a:r>
              <a:rPr lang="en-US" dirty="0"/>
              <a:t>Ruth has none of this. It is a beautiful love story between a mother-in-law and daughter-in-law and then a beautiful love story between a man and a woman.  It ends with showing the lineage of Ruth and Boaz to King David</a:t>
            </a:r>
          </a:p>
        </p:txBody>
      </p:sp>
      <p:sp>
        <p:nvSpPr>
          <p:cNvPr id="4" name="Footer Placeholder 3">
            <a:extLst>
              <a:ext uri="{FF2B5EF4-FFF2-40B4-BE49-F238E27FC236}">
                <a16:creationId xmlns:a16="http://schemas.microsoft.com/office/drawing/2014/main" id="{0DF799AC-3B89-4444-BECA-858EEE3E775B}"/>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64E9FA6A-7A8F-4A7B-888B-398A71709A05}"/>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3323156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A712E11-8A97-4F27-8BF3-6E506E211010}"/>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3" name="Slide Number Placeholder 2">
            <a:extLst>
              <a:ext uri="{FF2B5EF4-FFF2-40B4-BE49-F238E27FC236}">
                <a16:creationId xmlns:a16="http://schemas.microsoft.com/office/drawing/2014/main" id="{D75C3AE5-9E6D-4627-B32B-446F77DA78CC}"/>
              </a:ext>
            </a:extLst>
          </p:cNvPr>
          <p:cNvSpPr>
            <a:spLocks noGrp="1"/>
          </p:cNvSpPr>
          <p:nvPr>
            <p:ph type="sldNum" sz="quarter" idx="12"/>
          </p:nvPr>
        </p:nvSpPr>
        <p:spPr/>
        <p:txBody>
          <a:bodyPr/>
          <a:lstStyle/>
          <a:p>
            <a:fld id="{D57F1E4F-1CFF-5643-939E-217C01CDF565}" type="slidenum">
              <a:rPr lang="en-US" smtClean="0"/>
              <a:pPr/>
              <a:t>4</a:t>
            </a:fld>
            <a:endParaRPr lang="en-US" dirty="0"/>
          </a:p>
        </p:txBody>
      </p:sp>
      <p:pic>
        <p:nvPicPr>
          <p:cNvPr id="4" name="Picture 3" descr="See the source image">
            <a:extLst>
              <a:ext uri="{FF2B5EF4-FFF2-40B4-BE49-F238E27FC236}">
                <a16:creationId xmlns:a16="http://schemas.microsoft.com/office/drawing/2014/main" id="{60AA8D82-8E02-46A6-ACB2-F66AFF1B5D3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683000" y="21907"/>
            <a:ext cx="4278745" cy="6019455"/>
          </a:xfrm>
          <a:prstGeom prst="rect">
            <a:avLst/>
          </a:prstGeom>
          <a:noFill/>
          <a:ln>
            <a:noFill/>
          </a:ln>
        </p:spPr>
      </p:pic>
    </p:spTree>
    <p:extLst>
      <p:ext uri="{BB962C8B-B14F-4D97-AF65-F5344CB8AC3E}">
        <p14:creationId xmlns:p14="http://schemas.microsoft.com/office/powerpoint/2010/main" val="222616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B69B0-8566-468A-BED6-F4B5BD58247C}"/>
              </a:ext>
            </a:extLst>
          </p:cNvPr>
          <p:cNvSpPr>
            <a:spLocks noGrp="1"/>
          </p:cNvSpPr>
          <p:nvPr>
            <p:ph type="title"/>
          </p:nvPr>
        </p:nvSpPr>
        <p:spPr/>
        <p:txBody>
          <a:bodyPr/>
          <a:lstStyle/>
          <a:p>
            <a:r>
              <a:rPr lang="en-US" dirty="0"/>
              <a:t>Judges</a:t>
            </a:r>
          </a:p>
        </p:txBody>
      </p:sp>
      <p:sp>
        <p:nvSpPr>
          <p:cNvPr id="3" name="Content Placeholder 2">
            <a:extLst>
              <a:ext uri="{FF2B5EF4-FFF2-40B4-BE49-F238E27FC236}">
                <a16:creationId xmlns:a16="http://schemas.microsoft.com/office/drawing/2014/main" id="{4FB63A33-224A-4BF8-A0FF-52D6F3259870}"/>
              </a:ext>
            </a:extLst>
          </p:cNvPr>
          <p:cNvSpPr>
            <a:spLocks noGrp="1"/>
          </p:cNvSpPr>
          <p:nvPr>
            <p:ph idx="1"/>
          </p:nvPr>
        </p:nvSpPr>
        <p:spPr/>
        <p:txBody>
          <a:bodyPr/>
          <a:lstStyle/>
          <a:p>
            <a:r>
              <a:rPr lang="en-US" dirty="0"/>
              <a:t>The book begins with two chapters showing the deteriorating condition of Israel following the death of Joshua</a:t>
            </a:r>
          </a:p>
          <a:p>
            <a:r>
              <a:rPr lang="en-US" dirty="0"/>
              <a:t>Six major judges, six minor judges, and one anti-judge</a:t>
            </a:r>
          </a:p>
          <a:p>
            <a:r>
              <a:rPr lang="en-US" dirty="0"/>
              <a:t>Repeating cycle of sin, punishment, repentance, and deliverance</a:t>
            </a:r>
          </a:p>
          <a:p>
            <a:r>
              <a:rPr lang="en-US" dirty="0"/>
              <a:t>Not judicial type judges as we think of the term today</a:t>
            </a:r>
          </a:p>
          <a:p>
            <a:r>
              <a:rPr lang="en-US" dirty="0"/>
              <a:t>Leads in delivering Israel in a time of crisis, usually in a military-type position</a:t>
            </a:r>
          </a:p>
          <a:p>
            <a:endParaRPr lang="en-US" dirty="0"/>
          </a:p>
          <a:p>
            <a:endParaRPr lang="en-US" dirty="0"/>
          </a:p>
        </p:txBody>
      </p:sp>
      <p:sp>
        <p:nvSpPr>
          <p:cNvPr id="4" name="Footer Placeholder 3">
            <a:extLst>
              <a:ext uri="{FF2B5EF4-FFF2-40B4-BE49-F238E27FC236}">
                <a16:creationId xmlns:a16="http://schemas.microsoft.com/office/drawing/2014/main" id="{6574D58C-9BD1-4C2F-939B-A8C4F28EB0B1}"/>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89C956AB-8EA2-4F53-9797-9B30AC4FD238}"/>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61558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E9168-F9DD-4107-9297-024A4D38EE94}"/>
              </a:ext>
            </a:extLst>
          </p:cNvPr>
          <p:cNvSpPr>
            <a:spLocks noGrp="1"/>
          </p:cNvSpPr>
          <p:nvPr>
            <p:ph type="title"/>
          </p:nvPr>
        </p:nvSpPr>
        <p:spPr/>
        <p:txBody>
          <a:bodyPr/>
          <a:lstStyle/>
          <a:p>
            <a:r>
              <a:rPr lang="en-US" dirty="0"/>
              <a:t>Judges (continued)</a:t>
            </a:r>
          </a:p>
        </p:txBody>
      </p:sp>
      <p:graphicFrame>
        <p:nvGraphicFramePr>
          <p:cNvPr id="6" name="Content Placeholder 5">
            <a:extLst>
              <a:ext uri="{FF2B5EF4-FFF2-40B4-BE49-F238E27FC236}">
                <a16:creationId xmlns:a16="http://schemas.microsoft.com/office/drawing/2014/main" id="{83CC5324-3DFD-4EA6-B7F0-E9F7E8D88B3E}"/>
              </a:ext>
            </a:extLst>
          </p:cNvPr>
          <p:cNvGraphicFramePr>
            <a:graphicFrameLocks noGrp="1"/>
          </p:cNvGraphicFramePr>
          <p:nvPr>
            <p:ph idx="1"/>
            <p:extLst>
              <p:ext uri="{D42A27DB-BD31-4B8C-83A1-F6EECF244321}">
                <p14:modId xmlns:p14="http://schemas.microsoft.com/office/powerpoint/2010/main" val="362445987"/>
              </p:ext>
            </p:extLst>
          </p:nvPr>
        </p:nvGraphicFramePr>
        <p:xfrm>
          <a:off x="677333" y="1573824"/>
          <a:ext cx="8044634" cy="4294246"/>
        </p:xfrm>
        <a:graphic>
          <a:graphicData uri="http://schemas.openxmlformats.org/drawingml/2006/table">
            <a:tbl>
              <a:tblPr firstRow="1" firstCol="1" bandRow="1"/>
              <a:tblGrid>
                <a:gridCol w="1340485">
                  <a:extLst>
                    <a:ext uri="{9D8B030D-6E8A-4147-A177-3AD203B41FA5}">
                      <a16:colId xmlns:a16="http://schemas.microsoft.com/office/drawing/2014/main" val="4073819037"/>
                    </a:ext>
                  </a:extLst>
                </a:gridCol>
                <a:gridCol w="1340485">
                  <a:extLst>
                    <a:ext uri="{9D8B030D-6E8A-4147-A177-3AD203B41FA5}">
                      <a16:colId xmlns:a16="http://schemas.microsoft.com/office/drawing/2014/main" val="2281052310"/>
                    </a:ext>
                  </a:extLst>
                </a:gridCol>
                <a:gridCol w="1340485">
                  <a:extLst>
                    <a:ext uri="{9D8B030D-6E8A-4147-A177-3AD203B41FA5}">
                      <a16:colId xmlns:a16="http://schemas.microsoft.com/office/drawing/2014/main" val="25820892"/>
                    </a:ext>
                  </a:extLst>
                </a:gridCol>
                <a:gridCol w="1340485">
                  <a:extLst>
                    <a:ext uri="{9D8B030D-6E8A-4147-A177-3AD203B41FA5}">
                      <a16:colId xmlns:a16="http://schemas.microsoft.com/office/drawing/2014/main" val="2193176217"/>
                    </a:ext>
                  </a:extLst>
                </a:gridCol>
                <a:gridCol w="1341347">
                  <a:extLst>
                    <a:ext uri="{9D8B030D-6E8A-4147-A177-3AD203B41FA5}">
                      <a16:colId xmlns:a16="http://schemas.microsoft.com/office/drawing/2014/main" val="4119348152"/>
                    </a:ext>
                  </a:extLst>
                </a:gridCol>
                <a:gridCol w="1341347">
                  <a:extLst>
                    <a:ext uri="{9D8B030D-6E8A-4147-A177-3AD203B41FA5}">
                      <a16:colId xmlns:a16="http://schemas.microsoft.com/office/drawing/2014/main" val="817588129"/>
                    </a:ext>
                  </a:extLst>
                </a:gridCol>
              </a:tblGrid>
              <a:tr h="459629">
                <a:tc>
                  <a:txBody>
                    <a:bodyPr/>
                    <a:lstStyle/>
                    <a:p>
                      <a:pPr marL="0" marR="0" algn="ctr">
                        <a:lnSpc>
                          <a:spcPct val="107000"/>
                        </a:lnSpc>
                        <a:spcBef>
                          <a:spcPts val="0"/>
                        </a:spcBef>
                        <a:spcAft>
                          <a:spcPts val="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Text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Six Major Judges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Six Minor Judges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Home of Judge</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Primary Enemy</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Years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2724242"/>
                  </a:ext>
                </a:extLst>
              </a:tr>
              <a:tr h="459629">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3:7-11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Othniel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Judah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Mesopotamians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9327425"/>
                  </a:ext>
                </a:extLst>
              </a:tr>
              <a:tr h="221789">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3:12-30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Ehud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Benjamin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Moabites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9541079"/>
                  </a:ext>
                </a:extLst>
              </a:tr>
              <a:tr h="459629">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3:31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Shamgar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Southern Dan?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Philistines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0403304"/>
                  </a:ext>
                </a:extLst>
              </a:tr>
              <a:tr h="221789">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4:1-5:31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Deborah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Ephraim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Canaanites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6212073"/>
                  </a:ext>
                </a:extLst>
              </a:tr>
              <a:tr h="221789">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6:1-8:32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Gideon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Manasseh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Midianites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26286337"/>
                  </a:ext>
                </a:extLst>
              </a:tr>
              <a:tr h="459629">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8:33-9:57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i="1">
                          <a:effectLst/>
                          <a:latin typeface="Times New Roman" panose="02020603050405020304" pitchFamily="18" charset="0"/>
                          <a:ea typeface="Calibri" panose="020F0502020204030204" pitchFamily="34" charset="0"/>
                          <a:cs typeface="Times New Roman" panose="02020603050405020304" pitchFamily="18" charset="0"/>
                        </a:rPr>
                        <a:t>Abimelech</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i="1">
                          <a:effectLst/>
                          <a:latin typeface="Times New Roman" panose="02020603050405020304" pitchFamily="18" charset="0"/>
                          <a:ea typeface="Calibri" panose="020F0502020204030204" pitchFamily="34" charset="0"/>
                          <a:cs typeface="Times New Roman" panose="02020603050405020304" pitchFamily="18" charset="0"/>
                        </a:rPr>
                        <a:t>Shechem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i="1">
                          <a:effectLst/>
                          <a:latin typeface="Times New Roman" panose="02020603050405020304" pitchFamily="18" charset="0"/>
                          <a:ea typeface="Calibri" panose="020F0502020204030204" pitchFamily="34" charset="0"/>
                          <a:cs typeface="Times New Roman" panose="02020603050405020304" pitchFamily="18" charset="0"/>
                        </a:rPr>
                        <a:t>Other Israelites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i="1">
                          <a:effectLst/>
                          <a:latin typeface="Times New Roman" panose="02020603050405020304" pitchFamily="18" charset="0"/>
                          <a:ea typeface="Calibri" panose="020F0502020204030204" pitchFamily="34" charset="0"/>
                          <a:cs typeface="Times New Roman" panose="02020603050405020304" pitchFamily="18" charset="0"/>
                        </a:rPr>
                        <a:t>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865499"/>
                  </a:ext>
                </a:extLst>
              </a:tr>
              <a:tr h="459629">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10:1-2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Tola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Issachar/Ephraim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9557765"/>
                  </a:ext>
                </a:extLst>
              </a:tr>
              <a:tr h="221789">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10:3-5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Jair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Gad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509959"/>
                  </a:ext>
                </a:extLst>
              </a:tr>
              <a:tr h="221789">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10:6-12:7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Jephthah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Gad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Ammonites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8928221"/>
                  </a:ext>
                </a:extLst>
              </a:tr>
              <a:tr h="221789">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12:8-10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Ibzan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Judah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0407536"/>
                  </a:ext>
                </a:extLst>
              </a:tr>
              <a:tr h="221789">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12:11-12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Elon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Zebulun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1770273"/>
                  </a:ext>
                </a:extLst>
              </a:tr>
              <a:tr h="221789">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12:13-15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Hillel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Ephraim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Amalekites?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3386821"/>
                  </a:ext>
                </a:extLst>
              </a:tr>
              <a:tr h="221789">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13:11-16:31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Samson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Southern Dan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Philistines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48497151"/>
                  </a:ext>
                </a:extLst>
              </a:tr>
            </a:tbl>
          </a:graphicData>
        </a:graphic>
      </p:graphicFrame>
      <p:sp>
        <p:nvSpPr>
          <p:cNvPr id="4" name="Footer Placeholder 3">
            <a:extLst>
              <a:ext uri="{FF2B5EF4-FFF2-40B4-BE49-F238E27FC236}">
                <a16:creationId xmlns:a16="http://schemas.microsoft.com/office/drawing/2014/main" id="{0DBE9B55-464F-4F92-B844-064088436CF0}"/>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79CD0111-AC38-474A-B623-C99B3D77C9B0}"/>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1102582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8C639A-B5A4-4679-BA22-2E96AF026BC0}"/>
              </a:ext>
            </a:extLst>
          </p:cNvPr>
          <p:cNvSpPr>
            <a:spLocks noGrp="1"/>
          </p:cNvSpPr>
          <p:nvPr>
            <p:ph type="title"/>
          </p:nvPr>
        </p:nvSpPr>
        <p:spPr/>
        <p:txBody>
          <a:bodyPr/>
          <a:lstStyle/>
          <a:p>
            <a:r>
              <a:rPr lang="en-US" dirty="0"/>
              <a:t>Judges (continued)</a:t>
            </a:r>
          </a:p>
        </p:txBody>
      </p:sp>
      <p:sp>
        <p:nvSpPr>
          <p:cNvPr id="3" name="Content Placeholder 2">
            <a:extLst>
              <a:ext uri="{FF2B5EF4-FFF2-40B4-BE49-F238E27FC236}">
                <a16:creationId xmlns:a16="http://schemas.microsoft.com/office/drawing/2014/main" id="{6A92CAFF-2BEE-4445-B983-0583ED76B59B}"/>
              </a:ext>
            </a:extLst>
          </p:cNvPr>
          <p:cNvSpPr>
            <a:spLocks noGrp="1"/>
          </p:cNvSpPr>
          <p:nvPr>
            <p:ph idx="1"/>
          </p:nvPr>
        </p:nvSpPr>
        <p:spPr/>
        <p:txBody>
          <a:bodyPr>
            <a:normAutofit fontScale="92500" lnSpcReduction="10000"/>
          </a:bodyPr>
          <a:lstStyle/>
          <a:p>
            <a:r>
              <a:rPr lang="en-US" dirty="0"/>
              <a:t>Probably the most famous Judge is the last one, Samson</a:t>
            </a:r>
          </a:p>
          <a:p>
            <a:r>
              <a:rPr lang="en-US" dirty="0"/>
              <a:t>Like other famous mothers of the Bible (Sarah, Hannah and Elizabeth), Samson’s mother is barren</a:t>
            </a:r>
          </a:p>
          <a:p>
            <a:r>
              <a:rPr lang="en-US" dirty="0"/>
              <a:t>In exchange for God granting her a son, she promises to pledge him as a Nazarite from birth (lifetime pledge)</a:t>
            </a:r>
          </a:p>
          <a:p>
            <a:r>
              <a:rPr lang="en-US" dirty="0"/>
              <a:t>Nazarite vow found at Numbers 6:1-6</a:t>
            </a:r>
          </a:p>
          <a:p>
            <a:r>
              <a:rPr lang="en-US" dirty="0"/>
              <a:t>Samson probably breaks them all:</a:t>
            </a:r>
          </a:p>
          <a:p>
            <a:pPr lvl="1"/>
            <a:r>
              <a:rPr lang="en-US" dirty="0"/>
              <a:t>No contact with “a dead body” (Num 6:6) / Samson eats honey from the lion’s corpse. (Judg 14:5-9) </a:t>
            </a:r>
          </a:p>
          <a:p>
            <a:pPr lvl="1"/>
            <a:r>
              <a:rPr lang="en-US" dirty="0"/>
              <a:t>(Maybe) No “wine or strong drink” (Num 6:3-4) / Samson hosts a great “feast”. (Judg 14:10-20)</a:t>
            </a:r>
          </a:p>
          <a:p>
            <a:pPr lvl="1"/>
            <a:r>
              <a:rPr lang="en-US" dirty="0"/>
              <a:t>“No razor shall come upon his head” (Num 6:5) / Samson allows Delilah to cut off his hair. (Judg 16:13-22)</a:t>
            </a:r>
          </a:p>
          <a:p>
            <a:endParaRPr lang="en-US" dirty="0"/>
          </a:p>
        </p:txBody>
      </p:sp>
      <p:sp>
        <p:nvSpPr>
          <p:cNvPr id="4" name="Footer Placeholder 3">
            <a:extLst>
              <a:ext uri="{FF2B5EF4-FFF2-40B4-BE49-F238E27FC236}">
                <a16:creationId xmlns:a16="http://schemas.microsoft.com/office/drawing/2014/main" id="{68C0088F-F3CD-4C6E-A3DA-AB3FBB926869}"/>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1633A841-47C7-43A7-BF6D-21632BD253C3}"/>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1549630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91CEC-F0D3-4B57-B49A-52D2411082A8}"/>
              </a:ext>
            </a:extLst>
          </p:cNvPr>
          <p:cNvSpPr>
            <a:spLocks noGrp="1"/>
          </p:cNvSpPr>
          <p:nvPr>
            <p:ph type="title"/>
          </p:nvPr>
        </p:nvSpPr>
        <p:spPr/>
        <p:txBody>
          <a:bodyPr/>
          <a:lstStyle/>
          <a:p>
            <a:r>
              <a:rPr lang="en-US" dirty="0"/>
              <a:t>Judges (continued)</a:t>
            </a:r>
          </a:p>
        </p:txBody>
      </p:sp>
      <p:sp>
        <p:nvSpPr>
          <p:cNvPr id="3" name="Content Placeholder 2">
            <a:extLst>
              <a:ext uri="{FF2B5EF4-FFF2-40B4-BE49-F238E27FC236}">
                <a16:creationId xmlns:a16="http://schemas.microsoft.com/office/drawing/2014/main" id="{D164370F-809B-4D32-AB10-8EB215CEE407}"/>
              </a:ext>
            </a:extLst>
          </p:cNvPr>
          <p:cNvSpPr>
            <a:spLocks noGrp="1"/>
          </p:cNvSpPr>
          <p:nvPr>
            <p:ph idx="1"/>
          </p:nvPr>
        </p:nvSpPr>
        <p:spPr/>
        <p:txBody>
          <a:bodyPr/>
          <a:lstStyle/>
          <a:p>
            <a:r>
              <a:rPr lang="en-US" dirty="0"/>
              <a:t>Two Epilogues</a:t>
            </a:r>
          </a:p>
          <a:p>
            <a:pPr lvl="1"/>
            <a:r>
              <a:rPr lang="en-US" dirty="0"/>
              <a:t>Judges 17:1 – 18:31 Liturgical and Theological abuses</a:t>
            </a:r>
          </a:p>
          <a:p>
            <a:pPr lvl="1"/>
            <a:r>
              <a:rPr lang="en-US" dirty="0"/>
              <a:t>Judges 19:1 – 21:25 Social and Civil abuses</a:t>
            </a:r>
          </a:p>
          <a:p>
            <a:pPr lvl="1"/>
            <a:r>
              <a:rPr lang="en-US" dirty="0"/>
              <a:t>Second epilogue is very disturbing in today’s sensibilities</a:t>
            </a:r>
          </a:p>
          <a:p>
            <a:pPr lvl="2"/>
            <a:r>
              <a:rPr lang="en-US" dirty="0"/>
              <a:t>Remember discussion of </a:t>
            </a:r>
            <a:r>
              <a:rPr lang="en-US" i="1" dirty="0"/>
              <a:t>herem </a:t>
            </a:r>
            <a:r>
              <a:rPr lang="en-US" dirty="0"/>
              <a:t>in the last session</a:t>
            </a:r>
          </a:p>
          <a:p>
            <a:r>
              <a:rPr lang="en-US" dirty="0"/>
              <a:t>Second Epilogue may give us a hint as to the timing of the writing</a:t>
            </a:r>
          </a:p>
          <a:p>
            <a:pPr lvl="1"/>
            <a:r>
              <a:rPr lang="en-US" dirty="0"/>
              <a:t>People of Bethlehem (Land of Judah) are hospitable</a:t>
            </a:r>
          </a:p>
          <a:p>
            <a:pPr lvl="1"/>
            <a:r>
              <a:rPr lang="en-US" dirty="0"/>
              <a:t>People of Gibeah (Land of Benjamin) are evil</a:t>
            </a:r>
          </a:p>
          <a:p>
            <a:pPr lvl="1"/>
            <a:r>
              <a:rPr lang="en-US" dirty="0"/>
              <a:t>David is from Judah</a:t>
            </a:r>
          </a:p>
          <a:p>
            <a:pPr lvl="1"/>
            <a:r>
              <a:rPr lang="en-US" dirty="0"/>
              <a:t>Saul is from Benjamin</a:t>
            </a:r>
          </a:p>
        </p:txBody>
      </p:sp>
      <p:sp>
        <p:nvSpPr>
          <p:cNvPr id="4" name="Footer Placeholder 3">
            <a:extLst>
              <a:ext uri="{FF2B5EF4-FFF2-40B4-BE49-F238E27FC236}">
                <a16:creationId xmlns:a16="http://schemas.microsoft.com/office/drawing/2014/main" id="{D56350CE-D449-443F-8C84-8483C85AE1CE}"/>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E0965DA2-9A8A-46B4-9AFC-D79CCD5B9D41}"/>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18149337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FCAE3-53AB-407D-B0FC-32758A7D62F2}"/>
              </a:ext>
            </a:extLst>
          </p:cNvPr>
          <p:cNvSpPr>
            <a:spLocks noGrp="1"/>
          </p:cNvSpPr>
          <p:nvPr>
            <p:ph type="title"/>
          </p:nvPr>
        </p:nvSpPr>
        <p:spPr/>
        <p:txBody>
          <a:bodyPr/>
          <a:lstStyle/>
          <a:p>
            <a:r>
              <a:rPr lang="en-US" dirty="0"/>
              <a:t>Ruth</a:t>
            </a:r>
          </a:p>
        </p:txBody>
      </p:sp>
      <p:sp>
        <p:nvSpPr>
          <p:cNvPr id="3" name="Content Placeholder 2">
            <a:extLst>
              <a:ext uri="{FF2B5EF4-FFF2-40B4-BE49-F238E27FC236}">
                <a16:creationId xmlns:a16="http://schemas.microsoft.com/office/drawing/2014/main" id="{7BA799B0-5433-4E05-A869-27D3039600B7}"/>
              </a:ext>
            </a:extLst>
          </p:cNvPr>
          <p:cNvSpPr>
            <a:spLocks noGrp="1"/>
          </p:cNvSpPr>
          <p:nvPr>
            <p:ph idx="1"/>
          </p:nvPr>
        </p:nvSpPr>
        <p:spPr/>
        <p:txBody>
          <a:bodyPr>
            <a:normAutofit/>
          </a:bodyPr>
          <a:lstStyle/>
          <a:p>
            <a:r>
              <a:rPr lang="en-US" dirty="0"/>
              <a:t>Ruth is nothing like Judges</a:t>
            </a:r>
          </a:p>
          <a:p>
            <a:pPr lvl="1"/>
            <a:r>
              <a:rPr lang="en-US" dirty="0"/>
              <a:t>Perfect bridge between the turmoil of the time of the Judges and the creation of the kingdom of Israel</a:t>
            </a:r>
          </a:p>
          <a:p>
            <a:r>
              <a:rPr lang="en-US" dirty="0"/>
              <a:t>Written in a chiasm</a:t>
            </a:r>
          </a:p>
          <a:p>
            <a:pPr lvl="1"/>
            <a:r>
              <a:rPr lang="en-US" sz="1400" dirty="0"/>
              <a:t>A. The Line of Elimelech (“God Is My King”) (1:1-5) </a:t>
            </a:r>
          </a:p>
          <a:p>
            <a:pPr lvl="2"/>
            <a:r>
              <a:rPr lang="en-US" dirty="0"/>
              <a:t>B. Naomi and Her Daughters-in-Law: Lacking Everything (1:6-22) </a:t>
            </a:r>
          </a:p>
          <a:p>
            <a:pPr lvl="3"/>
            <a:r>
              <a:rPr lang="en-US" sz="1400" dirty="0"/>
              <a:t>C. The Courtship of Boaz and Ruth (2:1-23) </a:t>
            </a:r>
          </a:p>
          <a:p>
            <a:pPr lvl="4"/>
            <a:r>
              <a:rPr lang="en-US" sz="1400" dirty="0"/>
              <a:t>D. Ruth and Boaz at the Threshing Floor (3:1-18) </a:t>
            </a:r>
          </a:p>
          <a:p>
            <a:pPr lvl="3"/>
            <a:r>
              <a:rPr lang="en-US" sz="1400" dirty="0"/>
              <a:t>C’. The Marriage of Boaz and Ruth (4:1-12) </a:t>
            </a:r>
          </a:p>
          <a:p>
            <a:pPr lvl="2"/>
            <a:r>
              <a:rPr lang="en-US" dirty="0"/>
              <a:t>B’. Naomi and Her Daughter-in-Law: Lacking Nothing (4:13-17) </a:t>
            </a:r>
          </a:p>
          <a:p>
            <a:pPr lvl="1"/>
            <a:r>
              <a:rPr lang="en-US" sz="1400" dirty="0"/>
              <a:t>A’. The Line of Boaz (to David, God’s Chosen King) (4:18-22)</a:t>
            </a:r>
          </a:p>
          <a:p>
            <a:endParaRPr lang="en-US" dirty="0"/>
          </a:p>
        </p:txBody>
      </p:sp>
      <p:sp>
        <p:nvSpPr>
          <p:cNvPr id="4" name="Footer Placeholder 3">
            <a:extLst>
              <a:ext uri="{FF2B5EF4-FFF2-40B4-BE49-F238E27FC236}">
                <a16:creationId xmlns:a16="http://schemas.microsoft.com/office/drawing/2014/main" id="{7E2B0735-FC78-4F4B-90A7-8F86B6E6AE7B}"/>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C5DB5084-F21C-43A1-A98D-8763603FBD91}"/>
              </a:ext>
            </a:extLst>
          </p:cNvPr>
          <p:cNvSpPr>
            <a:spLocks noGrp="1"/>
          </p:cNvSpPr>
          <p:nvPr>
            <p:ph type="sldNum" sz="quarter" idx="12"/>
          </p:nvPr>
        </p:nvSpPr>
        <p:spPr/>
        <p:txBody>
          <a:bodyPr/>
          <a:lstStyle/>
          <a:p>
            <a:fld id="{519954A3-9DFD-4C44-94BA-B95130A3BA1C}" type="slidenum">
              <a:rPr lang="en-US" smtClean="0"/>
              <a:t>9</a:t>
            </a:fld>
            <a:endParaRPr lang="en-US" dirty="0"/>
          </a:p>
        </p:txBody>
      </p:sp>
    </p:spTree>
    <p:extLst>
      <p:ext uri="{BB962C8B-B14F-4D97-AF65-F5344CB8AC3E}">
        <p14:creationId xmlns:p14="http://schemas.microsoft.com/office/powerpoint/2010/main" val="3949842717"/>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2932</TotalTime>
  <Words>981</Words>
  <Application>Microsoft Office PowerPoint</Application>
  <PresentationFormat>Widescreen</PresentationFormat>
  <Paragraphs>185</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Times New Roman</vt:lpstr>
      <vt:lpstr>Trebuchet MS</vt:lpstr>
      <vt:lpstr>Wingdings 3</vt:lpstr>
      <vt:lpstr>Facet</vt:lpstr>
      <vt:lpstr>The Historical Books of the Old Testament</vt:lpstr>
      <vt:lpstr>Opening Prayer</vt:lpstr>
      <vt:lpstr>Introduction</vt:lpstr>
      <vt:lpstr>PowerPoint Presentation</vt:lpstr>
      <vt:lpstr>Judges</vt:lpstr>
      <vt:lpstr>Judges (continued)</vt:lpstr>
      <vt:lpstr>Judges (continued)</vt:lpstr>
      <vt:lpstr>Judges (continued)</vt:lpstr>
      <vt:lpstr>Ruth</vt:lpstr>
      <vt:lpstr>Ruth (continued)</vt:lpstr>
      <vt:lpstr>Lineage of David and Jesus</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79</cp:revision>
  <cp:lastPrinted>2019-10-24T19:23:52Z</cp:lastPrinted>
  <dcterms:created xsi:type="dcterms:W3CDTF">2017-09-26T22:01:53Z</dcterms:created>
  <dcterms:modified xsi:type="dcterms:W3CDTF">2019-12-17T18:14:11Z</dcterms:modified>
</cp:coreProperties>
</file>