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69" r:id="rId1"/>
  </p:sldMasterIdLst>
  <p:notesMasterIdLst>
    <p:notesMasterId r:id="rId17"/>
  </p:notesMasterIdLst>
  <p:sldIdLst>
    <p:sldId id="256" r:id="rId2"/>
    <p:sldId id="286" r:id="rId3"/>
    <p:sldId id="272" r:id="rId4"/>
    <p:sldId id="273" r:id="rId5"/>
    <p:sldId id="274" r:id="rId6"/>
    <p:sldId id="275" r:id="rId7"/>
    <p:sldId id="276" r:id="rId8"/>
    <p:sldId id="277" r:id="rId9"/>
    <p:sldId id="278" r:id="rId10"/>
    <p:sldId id="279" r:id="rId11"/>
    <p:sldId id="285" r:id="rId12"/>
    <p:sldId id="284" r:id="rId13"/>
    <p:sldId id="280" r:id="rId14"/>
    <p:sldId id="281" r:id="rId15"/>
    <p:sldId id="270" r:id="rId16"/>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12/17/2019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dirty="0"/>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D044DB-C52B-4B3A-B822-D5188B8B8726}" type="slidenum">
              <a:rPr lang="en-US" smtClean="0"/>
              <a:t>1</a:t>
            </a:fld>
            <a:endParaRPr lang="en-US" dirty="0"/>
          </a:p>
        </p:txBody>
      </p:sp>
    </p:spTree>
    <p:extLst>
      <p:ext uri="{BB962C8B-B14F-4D97-AF65-F5344CB8AC3E}">
        <p14:creationId xmlns:p14="http://schemas.microsoft.com/office/powerpoint/2010/main" val="740253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10</a:t>
            </a:fld>
            <a:endParaRPr lang="en-US" dirty="0"/>
          </a:p>
        </p:txBody>
      </p:sp>
    </p:spTree>
    <p:extLst>
      <p:ext uri="{BB962C8B-B14F-4D97-AF65-F5344CB8AC3E}">
        <p14:creationId xmlns:p14="http://schemas.microsoft.com/office/powerpoint/2010/main" val="3321911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11</a:t>
            </a:fld>
            <a:endParaRPr lang="en-US"/>
          </a:p>
        </p:txBody>
      </p:sp>
    </p:spTree>
    <p:extLst>
      <p:ext uri="{BB962C8B-B14F-4D97-AF65-F5344CB8AC3E}">
        <p14:creationId xmlns:p14="http://schemas.microsoft.com/office/powerpoint/2010/main" val="1146678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12</a:t>
            </a:fld>
            <a:endParaRPr lang="en-US" dirty="0"/>
          </a:p>
        </p:txBody>
      </p:sp>
    </p:spTree>
    <p:extLst>
      <p:ext uri="{BB962C8B-B14F-4D97-AF65-F5344CB8AC3E}">
        <p14:creationId xmlns:p14="http://schemas.microsoft.com/office/powerpoint/2010/main" val="2519037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13</a:t>
            </a:fld>
            <a:endParaRPr lang="en-US" dirty="0"/>
          </a:p>
        </p:txBody>
      </p:sp>
    </p:spTree>
    <p:extLst>
      <p:ext uri="{BB962C8B-B14F-4D97-AF65-F5344CB8AC3E}">
        <p14:creationId xmlns:p14="http://schemas.microsoft.com/office/powerpoint/2010/main" val="2904182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14</a:t>
            </a:fld>
            <a:endParaRPr lang="en-US" dirty="0"/>
          </a:p>
        </p:txBody>
      </p:sp>
    </p:spTree>
    <p:extLst>
      <p:ext uri="{BB962C8B-B14F-4D97-AF65-F5344CB8AC3E}">
        <p14:creationId xmlns:p14="http://schemas.microsoft.com/office/powerpoint/2010/main" val="59036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D044DB-C52B-4B3A-B822-D5188B8B8726}" type="slidenum">
              <a:rPr lang="en-US" smtClean="0"/>
              <a:t>15</a:t>
            </a:fld>
            <a:endParaRPr lang="en-US" dirty="0"/>
          </a:p>
        </p:txBody>
      </p:sp>
    </p:spTree>
    <p:extLst>
      <p:ext uri="{BB962C8B-B14F-4D97-AF65-F5344CB8AC3E}">
        <p14:creationId xmlns:p14="http://schemas.microsoft.com/office/powerpoint/2010/main" val="3450794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2</a:t>
            </a:fld>
            <a:endParaRPr lang="en-US"/>
          </a:p>
        </p:txBody>
      </p:sp>
    </p:spTree>
    <p:extLst>
      <p:ext uri="{BB962C8B-B14F-4D97-AF65-F5344CB8AC3E}">
        <p14:creationId xmlns:p14="http://schemas.microsoft.com/office/powerpoint/2010/main" val="1277519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3</a:t>
            </a:fld>
            <a:endParaRPr lang="en-US" dirty="0"/>
          </a:p>
        </p:txBody>
      </p:sp>
    </p:spTree>
    <p:extLst>
      <p:ext uri="{BB962C8B-B14F-4D97-AF65-F5344CB8AC3E}">
        <p14:creationId xmlns:p14="http://schemas.microsoft.com/office/powerpoint/2010/main" val="3841527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4</a:t>
            </a:fld>
            <a:endParaRPr lang="en-US" dirty="0"/>
          </a:p>
        </p:txBody>
      </p:sp>
    </p:spTree>
    <p:extLst>
      <p:ext uri="{BB962C8B-B14F-4D97-AF65-F5344CB8AC3E}">
        <p14:creationId xmlns:p14="http://schemas.microsoft.com/office/powerpoint/2010/main" val="489917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5</a:t>
            </a:fld>
            <a:endParaRPr lang="en-US" dirty="0"/>
          </a:p>
        </p:txBody>
      </p:sp>
    </p:spTree>
    <p:extLst>
      <p:ext uri="{BB962C8B-B14F-4D97-AF65-F5344CB8AC3E}">
        <p14:creationId xmlns:p14="http://schemas.microsoft.com/office/powerpoint/2010/main" val="1119256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6</a:t>
            </a:fld>
            <a:endParaRPr lang="en-US" dirty="0"/>
          </a:p>
        </p:txBody>
      </p:sp>
    </p:spTree>
    <p:extLst>
      <p:ext uri="{BB962C8B-B14F-4D97-AF65-F5344CB8AC3E}">
        <p14:creationId xmlns:p14="http://schemas.microsoft.com/office/powerpoint/2010/main" val="3668647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7</a:t>
            </a:fld>
            <a:endParaRPr lang="en-US" dirty="0"/>
          </a:p>
        </p:txBody>
      </p:sp>
    </p:spTree>
    <p:extLst>
      <p:ext uri="{BB962C8B-B14F-4D97-AF65-F5344CB8AC3E}">
        <p14:creationId xmlns:p14="http://schemas.microsoft.com/office/powerpoint/2010/main" val="569241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8</a:t>
            </a:fld>
            <a:endParaRPr lang="en-US" dirty="0"/>
          </a:p>
        </p:txBody>
      </p:sp>
    </p:spTree>
    <p:extLst>
      <p:ext uri="{BB962C8B-B14F-4D97-AF65-F5344CB8AC3E}">
        <p14:creationId xmlns:p14="http://schemas.microsoft.com/office/powerpoint/2010/main" val="2376288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9</a:t>
            </a:fld>
            <a:endParaRPr lang="en-US" dirty="0"/>
          </a:p>
        </p:txBody>
      </p:sp>
    </p:spTree>
    <p:extLst>
      <p:ext uri="{BB962C8B-B14F-4D97-AF65-F5344CB8AC3E}">
        <p14:creationId xmlns:p14="http://schemas.microsoft.com/office/powerpoint/2010/main" val="5563208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12/17/2019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12/17/2019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12/17/2019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12/17/2019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12/17/2019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Historical Books of the Old Testament</a:t>
            </a: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5: The Kingdom of Israel – Part 2</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C4DBD-0B62-4EAC-8609-B09849670F74}"/>
              </a:ext>
            </a:extLst>
          </p:cNvPr>
          <p:cNvSpPr>
            <a:spLocks noGrp="1"/>
          </p:cNvSpPr>
          <p:nvPr>
            <p:ph type="title"/>
          </p:nvPr>
        </p:nvSpPr>
        <p:spPr/>
        <p:txBody>
          <a:bodyPr/>
          <a:lstStyle/>
          <a:p>
            <a:r>
              <a:rPr lang="en-US" dirty="0"/>
              <a:t>1 Kings (continued)</a:t>
            </a:r>
          </a:p>
        </p:txBody>
      </p:sp>
      <p:sp>
        <p:nvSpPr>
          <p:cNvPr id="3" name="Content Placeholder 2">
            <a:extLst>
              <a:ext uri="{FF2B5EF4-FFF2-40B4-BE49-F238E27FC236}">
                <a16:creationId xmlns:a16="http://schemas.microsoft.com/office/drawing/2014/main" id="{73A03E9B-9EC3-4173-862A-9CC8CF04C8D1}"/>
              </a:ext>
            </a:extLst>
          </p:cNvPr>
          <p:cNvSpPr>
            <a:spLocks noGrp="1"/>
          </p:cNvSpPr>
          <p:nvPr>
            <p:ph idx="1"/>
          </p:nvPr>
        </p:nvSpPr>
        <p:spPr/>
        <p:txBody>
          <a:bodyPr>
            <a:normAutofit lnSpcReduction="10000"/>
          </a:bodyPr>
          <a:lstStyle/>
          <a:p>
            <a:r>
              <a:rPr lang="en-US" dirty="0"/>
              <a:t>After becoming the wisest man in the world and building a magnificent Temple for God, what does Solomon do?  SIN!</a:t>
            </a:r>
          </a:p>
          <a:p>
            <a:r>
              <a:rPr lang="en-US" dirty="0"/>
              <a:t>He is corrupted by the religions of his foreign wives!</a:t>
            </a:r>
          </a:p>
          <a:p>
            <a:r>
              <a:rPr lang="en-US" dirty="0"/>
              <a:t>God responds by saying that most of the kingdom will be ripped from Solomon</a:t>
            </a:r>
          </a:p>
          <a:p>
            <a:r>
              <a:rPr lang="en-US" dirty="0"/>
              <a:t>Solomon is succeeded by his son, Rehoboam</a:t>
            </a:r>
          </a:p>
          <a:p>
            <a:r>
              <a:rPr lang="en-US" dirty="0"/>
              <a:t>The northern kingdoms come to Rehoboam asking him to relieve them of the burdens of taxes and forced labor put on them by Solomon to build the Temple</a:t>
            </a:r>
          </a:p>
          <a:p>
            <a:r>
              <a:rPr lang="en-US" dirty="0"/>
              <a:t>Rehoboam refuses.  Ten tribes break away and create their own kingdom, retaining the name, Israel</a:t>
            </a:r>
          </a:p>
          <a:p>
            <a:r>
              <a:rPr lang="en-US" dirty="0"/>
              <a:t>The southern two tribes (Judah and Benjamin) become the nation of Judah, home of the JEWS (as distinct to Israelites)</a:t>
            </a:r>
          </a:p>
        </p:txBody>
      </p:sp>
      <p:sp>
        <p:nvSpPr>
          <p:cNvPr id="4" name="Footer Placeholder 3">
            <a:extLst>
              <a:ext uri="{FF2B5EF4-FFF2-40B4-BE49-F238E27FC236}">
                <a16:creationId xmlns:a16="http://schemas.microsoft.com/office/drawing/2014/main" id="{C925077A-E30F-41FC-99DC-3CEF291F07D8}"/>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ED1A032-DD71-4AD0-8D71-38D56420D52E}"/>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219827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A712E11-8A97-4F27-8BF3-6E506E211010}"/>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3" name="Slide Number Placeholder 2">
            <a:extLst>
              <a:ext uri="{FF2B5EF4-FFF2-40B4-BE49-F238E27FC236}">
                <a16:creationId xmlns:a16="http://schemas.microsoft.com/office/drawing/2014/main" id="{D75C3AE5-9E6D-4627-B32B-446F77DA78CC}"/>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4" name="Picture 3" descr="See the source image">
            <a:extLst>
              <a:ext uri="{FF2B5EF4-FFF2-40B4-BE49-F238E27FC236}">
                <a16:creationId xmlns:a16="http://schemas.microsoft.com/office/drawing/2014/main" id="{60AA8D82-8E02-46A6-ACB2-F66AFF1B5D3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683000" y="21907"/>
            <a:ext cx="4278745" cy="6019455"/>
          </a:xfrm>
          <a:prstGeom prst="rect">
            <a:avLst/>
          </a:prstGeom>
          <a:noFill/>
          <a:ln>
            <a:noFill/>
          </a:ln>
        </p:spPr>
      </p:pic>
    </p:spTree>
    <p:extLst>
      <p:ext uri="{BB962C8B-B14F-4D97-AF65-F5344CB8AC3E}">
        <p14:creationId xmlns:p14="http://schemas.microsoft.com/office/powerpoint/2010/main" val="222616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F2CAD15-EEED-4272-9F29-8A1F476D9A35}"/>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3" name="Slide Number Placeholder 2">
            <a:extLst>
              <a:ext uri="{FF2B5EF4-FFF2-40B4-BE49-F238E27FC236}">
                <a16:creationId xmlns:a16="http://schemas.microsoft.com/office/drawing/2014/main" id="{FF6B3731-8049-4B77-8CAE-3BCAF591FD5E}"/>
              </a:ext>
            </a:extLst>
          </p:cNvPr>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1026" name="Picture 2" descr="Israel and Judah">
            <a:extLst>
              <a:ext uri="{FF2B5EF4-FFF2-40B4-BE49-F238E27FC236}">
                <a16:creationId xmlns:a16="http://schemas.microsoft.com/office/drawing/2014/main" id="{74C6D883-977C-4120-A46C-8ABCF64AC9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25" y="247650"/>
            <a:ext cx="7510829" cy="528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062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3D2FB-14FA-4342-89C3-EF6E518EF242}"/>
              </a:ext>
            </a:extLst>
          </p:cNvPr>
          <p:cNvSpPr>
            <a:spLocks noGrp="1"/>
          </p:cNvSpPr>
          <p:nvPr>
            <p:ph type="title"/>
          </p:nvPr>
        </p:nvSpPr>
        <p:spPr/>
        <p:txBody>
          <a:bodyPr/>
          <a:lstStyle/>
          <a:p>
            <a:r>
              <a:rPr lang="en-US" dirty="0"/>
              <a:t>1 Kings (continued)</a:t>
            </a:r>
          </a:p>
        </p:txBody>
      </p:sp>
      <p:sp>
        <p:nvSpPr>
          <p:cNvPr id="3" name="Content Placeholder 2">
            <a:extLst>
              <a:ext uri="{FF2B5EF4-FFF2-40B4-BE49-F238E27FC236}">
                <a16:creationId xmlns:a16="http://schemas.microsoft.com/office/drawing/2014/main" id="{9F5EC370-29F7-4B78-8D21-A9C27D0AF1E6}"/>
              </a:ext>
            </a:extLst>
          </p:cNvPr>
          <p:cNvSpPr>
            <a:spLocks noGrp="1"/>
          </p:cNvSpPr>
          <p:nvPr>
            <p:ph idx="1"/>
          </p:nvPr>
        </p:nvSpPr>
        <p:spPr/>
        <p:txBody>
          <a:bodyPr/>
          <a:lstStyle/>
          <a:p>
            <a:r>
              <a:rPr lang="en-US" dirty="0"/>
              <a:t>The northern kingdom now has no place to worship given that Jerusalem is in the southern kingdom.</a:t>
            </a:r>
          </a:p>
          <a:p>
            <a:r>
              <a:rPr lang="en-US" dirty="0"/>
              <a:t>What does their king, Jeroboam, do? SIN!</a:t>
            </a:r>
          </a:p>
          <a:p>
            <a:r>
              <a:rPr lang="en-US" dirty="0"/>
              <a:t>He builds not one, but two golden calves and places them in the north and south of the northern kingdom</a:t>
            </a:r>
          </a:p>
          <a:p>
            <a:r>
              <a:rPr lang="en-US" dirty="0"/>
              <a:t>The sixth king of the northern kingdom was Omri.  There is extrabiblical sources that refer to the “house of David” and the “house of Omri”</a:t>
            </a:r>
          </a:p>
          <a:p>
            <a:r>
              <a:rPr lang="en-US" dirty="0"/>
              <a:t>Enter Elijah in the northern kingdom</a:t>
            </a:r>
          </a:p>
          <a:p>
            <a:r>
              <a:rPr lang="en-US" dirty="0"/>
              <a:t>Elijah’s duel with the prophets of Baal</a:t>
            </a:r>
          </a:p>
          <a:p>
            <a:r>
              <a:rPr lang="en-US" dirty="0"/>
              <a:t>Elijah does not die: he is carried away on a fiery chariot</a:t>
            </a:r>
          </a:p>
        </p:txBody>
      </p:sp>
      <p:sp>
        <p:nvSpPr>
          <p:cNvPr id="4" name="Footer Placeholder 3">
            <a:extLst>
              <a:ext uri="{FF2B5EF4-FFF2-40B4-BE49-F238E27FC236}">
                <a16:creationId xmlns:a16="http://schemas.microsoft.com/office/drawing/2014/main" id="{EFB3CF48-0AD0-433C-BE2A-1EDC51750726}"/>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724D392-A5BD-4363-A76C-8897B7F21C1A}"/>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255842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FF46B-FC5E-43D4-B34C-A54AE4A8801C}"/>
              </a:ext>
            </a:extLst>
          </p:cNvPr>
          <p:cNvSpPr>
            <a:spLocks noGrp="1"/>
          </p:cNvSpPr>
          <p:nvPr>
            <p:ph type="title"/>
          </p:nvPr>
        </p:nvSpPr>
        <p:spPr/>
        <p:txBody>
          <a:bodyPr/>
          <a:lstStyle/>
          <a:p>
            <a:r>
              <a:rPr lang="en-US" dirty="0"/>
              <a:t>2 Kings</a:t>
            </a:r>
          </a:p>
        </p:txBody>
      </p:sp>
      <p:sp>
        <p:nvSpPr>
          <p:cNvPr id="3" name="Content Placeholder 2">
            <a:extLst>
              <a:ext uri="{FF2B5EF4-FFF2-40B4-BE49-F238E27FC236}">
                <a16:creationId xmlns:a16="http://schemas.microsoft.com/office/drawing/2014/main" id="{0EEBCBE0-1F4A-44A2-8962-B90FA19CFF8D}"/>
              </a:ext>
            </a:extLst>
          </p:cNvPr>
          <p:cNvSpPr>
            <a:spLocks noGrp="1"/>
          </p:cNvSpPr>
          <p:nvPr>
            <p:ph idx="1"/>
          </p:nvPr>
        </p:nvSpPr>
        <p:spPr/>
        <p:txBody>
          <a:bodyPr/>
          <a:lstStyle/>
          <a:p>
            <a:r>
              <a:rPr lang="en-US" dirty="0"/>
              <a:t>Elisha succeeds Elijah and performs more and greater miracles than Elijah</a:t>
            </a:r>
          </a:p>
          <a:p>
            <a:r>
              <a:rPr lang="en-US" dirty="0"/>
              <a:t>John the Baptist/Jesus deliberately parallel Elijah/Elisha </a:t>
            </a:r>
          </a:p>
          <a:p>
            <a:r>
              <a:rPr lang="en-US" dirty="0"/>
              <a:t>Kingdom of Israel (northern kingdom) is ruled by one evil king after another</a:t>
            </a:r>
          </a:p>
          <a:p>
            <a:r>
              <a:rPr lang="en-US" dirty="0"/>
              <a:t>They are conquered by Assyria</a:t>
            </a:r>
          </a:p>
          <a:p>
            <a:pPr lvl="1"/>
            <a:r>
              <a:rPr lang="en-US" dirty="0"/>
              <a:t>Most citizens are relocated to other Assyrian countries and pagans are relocated to the lands of the northern tribes</a:t>
            </a:r>
          </a:p>
          <a:p>
            <a:pPr lvl="1"/>
            <a:r>
              <a:rPr lang="en-US" dirty="0"/>
              <a:t>Intermarriage – northern tribes are lost forever</a:t>
            </a:r>
          </a:p>
          <a:p>
            <a:r>
              <a:rPr lang="en-US" dirty="0"/>
              <a:t>Kingdom of Judah has some good and some bad kings</a:t>
            </a:r>
          </a:p>
          <a:p>
            <a:pPr lvl="1"/>
            <a:r>
              <a:rPr lang="en-US" dirty="0"/>
              <a:t>Because of the sins of Manasseh, they are conquered by Babylon</a:t>
            </a:r>
          </a:p>
          <a:p>
            <a:pPr lvl="1"/>
            <a:r>
              <a:rPr lang="en-US" dirty="0"/>
              <a:t>Taken in exile to Babylon, but kept together as a people</a:t>
            </a:r>
          </a:p>
        </p:txBody>
      </p:sp>
      <p:sp>
        <p:nvSpPr>
          <p:cNvPr id="4" name="Footer Placeholder 3">
            <a:extLst>
              <a:ext uri="{FF2B5EF4-FFF2-40B4-BE49-F238E27FC236}">
                <a16:creationId xmlns:a16="http://schemas.microsoft.com/office/drawing/2014/main" id="{4D5CF04D-58C9-4D3A-A772-7653D42F299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191FF29-CD65-4950-9F41-D14B95E7A06A}"/>
              </a:ext>
            </a:extLst>
          </p:cNvPr>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2138321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00695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691534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DE217-3E20-41E0-8D2C-57A69D6A3A13}"/>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4844243-42AA-42C9-BE23-4719036DBCE6}"/>
              </a:ext>
            </a:extLst>
          </p:cNvPr>
          <p:cNvSpPr>
            <a:spLocks noGrp="1"/>
          </p:cNvSpPr>
          <p:nvPr>
            <p:ph idx="1"/>
          </p:nvPr>
        </p:nvSpPr>
        <p:spPr/>
        <p:txBody>
          <a:bodyPr/>
          <a:lstStyle/>
          <a:p>
            <a:r>
              <a:rPr lang="en-US" dirty="0"/>
              <a:t>When we left off last session, David was king of Israel over all twelve tribes</a:t>
            </a:r>
          </a:p>
          <a:p>
            <a:r>
              <a:rPr lang="en-US" dirty="0"/>
              <a:t>He had claimed Jerusalem, a holy city, as his capital</a:t>
            </a:r>
          </a:p>
          <a:p>
            <a:r>
              <a:rPr lang="en-US" dirty="0"/>
              <a:t>He had made a covenant with God that his house would last forever</a:t>
            </a:r>
          </a:p>
          <a:p>
            <a:r>
              <a:rPr lang="en-US" dirty="0"/>
              <a:t>What did he do??? Sin!</a:t>
            </a:r>
          </a:p>
          <a:p>
            <a:r>
              <a:rPr lang="en-US" dirty="0"/>
              <a:t>He has an affair (?) with Bathsheba and has her husband killed</a:t>
            </a:r>
          </a:p>
          <a:p>
            <a:r>
              <a:rPr lang="en-US" dirty="0"/>
              <a:t>He marries her, she has a child that dies and then she gives birth to a child that will become the wisest man in the world – Solomon</a:t>
            </a:r>
          </a:p>
          <a:p>
            <a:r>
              <a:rPr lang="en-US" dirty="0"/>
              <a:t>2 Samuel 12:7-14 – The punishment fits the crime</a:t>
            </a:r>
          </a:p>
          <a:p>
            <a:pPr lvl="1"/>
            <a:r>
              <a:rPr lang="en-US" dirty="0"/>
              <a:t>2 Samuel 14 – 20 – the punishment is inflicted!</a:t>
            </a:r>
          </a:p>
          <a:p>
            <a:r>
              <a:rPr lang="en-US" dirty="0"/>
              <a:t>However, his reign returns to rest</a:t>
            </a:r>
          </a:p>
        </p:txBody>
      </p:sp>
      <p:sp>
        <p:nvSpPr>
          <p:cNvPr id="4" name="Footer Placeholder 3">
            <a:extLst>
              <a:ext uri="{FF2B5EF4-FFF2-40B4-BE49-F238E27FC236}">
                <a16:creationId xmlns:a16="http://schemas.microsoft.com/office/drawing/2014/main" id="{93E214FC-328F-4245-B557-A83446F12832}"/>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C8A4B19-6632-4DB6-AD47-7B9F78F2C29D}"/>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379917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6A1D9-986F-4F53-A223-02A0BE81B093}"/>
              </a:ext>
            </a:extLst>
          </p:cNvPr>
          <p:cNvSpPr>
            <a:spLocks noGrp="1"/>
          </p:cNvSpPr>
          <p:nvPr>
            <p:ph type="title"/>
          </p:nvPr>
        </p:nvSpPr>
        <p:spPr/>
        <p:txBody>
          <a:bodyPr/>
          <a:lstStyle/>
          <a:p>
            <a:r>
              <a:rPr lang="en-US" dirty="0"/>
              <a:t>Introduction (continued)</a:t>
            </a:r>
          </a:p>
        </p:txBody>
      </p:sp>
      <p:sp>
        <p:nvSpPr>
          <p:cNvPr id="3" name="Content Placeholder 2">
            <a:extLst>
              <a:ext uri="{FF2B5EF4-FFF2-40B4-BE49-F238E27FC236}">
                <a16:creationId xmlns:a16="http://schemas.microsoft.com/office/drawing/2014/main" id="{4F685C02-60F9-4380-BA34-A57D5DE5CF62}"/>
              </a:ext>
            </a:extLst>
          </p:cNvPr>
          <p:cNvSpPr>
            <a:spLocks noGrp="1"/>
          </p:cNvSpPr>
          <p:nvPr>
            <p:ph idx="1"/>
          </p:nvPr>
        </p:nvSpPr>
        <p:spPr/>
        <p:txBody>
          <a:bodyPr>
            <a:noAutofit/>
          </a:bodyPr>
          <a:lstStyle/>
          <a:p>
            <a:r>
              <a:rPr lang="en-US" dirty="0"/>
              <a:t>We now turn to the books of Kings</a:t>
            </a:r>
          </a:p>
          <a:p>
            <a:r>
              <a:rPr lang="en-US" dirty="0"/>
              <a:t>Narrative follows David, to Solomon, to the split of the Kingdom, to the completed destruction of the northern kingdom and the exile of the southern kingdom</a:t>
            </a:r>
          </a:p>
          <a:p>
            <a:r>
              <a:rPr lang="en-US" dirty="0"/>
              <a:t>The structure of the books of Kings has the following chiastic structure:</a:t>
            </a:r>
          </a:p>
          <a:p>
            <a:pPr lvl="1"/>
            <a:r>
              <a:rPr lang="en-US" dirty="0"/>
              <a:t>A. One Kingdom under the Son of David: Solomon (1 Kings 1-11) </a:t>
            </a:r>
          </a:p>
          <a:p>
            <a:pPr lvl="2"/>
            <a:r>
              <a:rPr lang="en-US" sz="1600" dirty="0"/>
              <a:t>B. Two Kingdoms, Israel and Judah (1 Kings 12—2 Kings 17) </a:t>
            </a:r>
          </a:p>
          <a:p>
            <a:pPr lvl="1"/>
            <a:r>
              <a:rPr lang="en-US" dirty="0"/>
              <a:t>A’. One Kingdom under the Son of David: Judah Alone (2 Kings 18-25) </a:t>
            </a:r>
          </a:p>
        </p:txBody>
      </p:sp>
      <p:sp>
        <p:nvSpPr>
          <p:cNvPr id="4" name="Footer Placeholder 3">
            <a:extLst>
              <a:ext uri="{FF2B5EF4-FFF2-40B4-BE49-F238E27FC236}">
                <a16:creationId xmlns:a16="http://schemas.microsoft.com/office/drawing/2014/main" id="{DF06FEDC-443E-4640-9B4B-B3955C5A855C}"/>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6967AD2-96FB-4A47-B134-5DEA10FDC64A}"/>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2029059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BA1ED-D23E-48F9-990D-D8BF0F9D2A07}"/>
              </a:ext>
            </a:extLst>
          </p:cNvPr>
          <p:cNvSpPr>
            <a:spLocks noGrp="1"/>
          </p:cNvSpPr>
          <p:nvPr>
            <p:ph type="title"/>
          </p:nvPr>
        </p:nvSpPr>
        <p:spPr/>
        <p:txBody>
          <a:bodyPr/>
          <a:lstStyle/>
          <a:p>
            <a:r>
              <a:rPr lang="en-US" dirty="0"/>
              <a:t>Introduction (continued)</a:t>
            </a:r>
          </a:p>
        </p:txBody>
      </p:sp>
      <p:sp>
        <p:nvSpPr>
          <p:cNvPr id="3" name="Content Placeholder 2">
            <a:extLst>
              <a:ext uri="{FF2B5EF4-FFF2-40B4-BE49-F238E27FC236}">
                <a16:creationId xmlns:a16="http://schemas.microsoft.com/office/drawing/2014/main" id="{68693412-651C-48FA-B8AC-09E878D1D51E}"/>
              </a:ext>
            </a:extLst>
          </p:cNvPr>
          <p:cNvSpPr>
            <a:spLocks noGrp="1"/>
          </p:cNvSpPr>
          <p:nvPr>
            <p:ph idx="1"/>
          </p:nvPr>
        </p:nvSpPr>
        <p:spPr/>
        <p:txBody>
          <a:bodyPr/>
          <a:lstStyle/>
          <a:p>
            <a:r>
              <a:rPr lang="en-US" dirty="0"/>
              <a:t>In addition, the middle section, has its own chiastic structure:</a:t>
            </a:r>
          </a:p>
          <a:p>
            <a:pPr lvl="1"/>
            <a:r>
              <a:rPr lang="en-US" dirty="0"/>
              <a:t>A. The Divided Monarchy before the Great Prophets (1 Kings 12-16) </a:t>
            </a:r>
          </a:p>
          <a:p>
            <a:pPr lvl="2"/>
            <a:r>
              <a:rPr lang="en-US" sz="1600" dirty="0"/>
              <a:t>B. The Divided Monarchy during Elijah’s Ministry (1 Kings 17—2 Kings 1) </a:t>
            </a:r>
          </a:p>
          <a:p>
            <a:pPr lvl="3"/>
            <a:r>
              <a:rPr lang="en-US" sz="1600" dirty="0"/>
              <a:t>C. The Transition from Elijah to Elisha (2 Kings 2) </a:t>
            </a:r>
          </a:p>
          <a:p>
            <a:pPr lvl="2"/>
            <a:r>
              <a:rPr lang="en-US" sz="1600" dirty="0"/>
              <a:t>B’. The Divided Monarchy during Elisha’s Ministry (2 Kings 3-13) </a:t>
            </a:r>
          </a:p>
          <a:p>
            <a:pPr lvl="1"/>
            <a:r>
              <a:rPr lang="en-US" dirty="0"/>
              <a:t>A’. The Divided Monarchy after the Great Prophets (2 Kings 14-17)</a:t>
            </a:r>
          </a:p>
          <a:p>
            <a:r>
              <a:rPr lang="en-US" sz="2000" dirty="0"/>
              <a:t>Like 1 and 2 Samuel, this used to be one book that was divided to accommodate scroll sizes</a:t>
            </a:r>
          </a:p>
          <a:p>
            <a:endParaRPr lang="en-US" dirty="0"/>
          </a:p>
        </p:txBody>
      </p:sp>
      <p:sp>
        <p:nvSpPr>
          <p:cNvPr id="4" name="Footer Placeholder 3">
            <a:extLst>
              <a:ext uri="{FF2B5EF4-FFF2-40B4-BE49-F238E27FC236}">
                <a16:creationId xmlns:a16="http://schemas.microsoft.com/office/drawing/2014/main" id="{1BBE2121-50C9-4E58-BA41-C419BA4D0107}"/>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2B61E91B-3AA9-4B55-B54F-DD6D0BA7B35C}"/>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3999453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26338-6FC4-4265-BE13-95606A27F3D6}"/>
              </a:ext>
            </a:extLst>
          </p:cNvPr>
          <p:cNvSpPr>
            <a:spLocks noGrp="1"/>
          </p:cNvSpPr>
          <p:nvPr>
            <p:ph type="title"/>
          </p:nvPr>
        </p:nvSpPr>
        <p:spPr/>
        <p:txBody>
          <a:bodyPr/>
          <a:lstStyle/>
          <a:p>
            <a:r>
              <a:rPr lang="en-US" dirty="0"/>
              <a:t>1 Kings</a:t>
            </a:r>
          </a:p>
        </p:txBody>
      </p:sp>
      <p:sp>
        <p:nvSpPr>
          <p:cNvPr id="3" name="Content Placeholder 2">
            <a:extLst>
              <a:ext uri="{FF2B5EF4-FFF2-40B4-BE49-F238E27FC236}">
                <a16:creationId xmlns:a16="http://schemas.microsoft.com/office/drawing/2014/main" id="{B2193F26-F7BB-4C6E-973C-0D3197C5B4F5}"/>
              </a:ext>
            </a:extLst>
          </p:cNvPr>
          <p:cNvSpPr>
            <a:spLocks noGrp="1"/>
          </p:cNvSpPr>
          <p:nvPr>
            <p:ph idx="1"/>
          </p:nvPr>
        </p:nvSpPr>
        <p:spPr/>
        <p:txBody>
          <a:bodyPr>
            <a:normAutofit lnSpcReduction="10000"/>
          </a:bodyPr>
          <a:lstStyle/>
          <a:p>
            <a:r>
              <a:rPr lang="en-US" dirty="0"/>
              <a:t>David grows old and a new king must be selected</a:t>
            </a:r>
          </a:p>
          <a:p>
            <a:pPr lvl="1"/>
            <a:r>
              <a:rPr lang="en-US" dirty="0"/>
              <a:t>Abishag the Shunamite is his nurse in his old age</a:t>
            </a:r>
          </a:p>
          <a:p>
            <a:pPr lvl="1"/>
            <a:r>
              <a:rPr lang="en-US" dirty="0"/>
              <a:t>Adonijah, David’s eldest living son, by Haggith (not much written about her)</a:t>
            </a:r>
          </a:p>
          <a:p>
            <a:pPr lvl="1"/>
            <a:r>
              <a:rPr lang="en-US" dirty="0"/>
              <a:t>Solomon, David’s son by Bathsheba</a:t>
            </a:r>
          </a:p>
          <a:p>
            <a:r>
              <a:rPr lang="en-US" dirty="0"/>
              <a:t>Solomon prevails</a:t>
            </a:r>
          </a:p>
          <a:p>
            <a:r>
              <a:rPr lang="en-US" dirty="0"/>
              <a:t>Adonijah requests that Bathsheba ask Solomon’s permission to marry Abishag the Shunamite</a:t>
            </a:r>
          </a:p>
          <a:p>
            <a:pPr lvl="1"/>
            <a:r>
              <a:rPr lang="en-US" dirty="0"/>
              <a:t>This is a political move as Abishag was considered part David’s harem, even though it appears that they did not have sexual relations</a:t>
            </a:r>
          </a:p>
          <a:p>
            <a:r>
              <a:rPr lang="en-US" dirty="0"/>
              <a:t>Bathsheba goes to Solomon on behalf of Adonijah</a:t>
            </a:r>
          </a:p>
          <a:p>
            <a:r>
              <a:rPr lang="en-US" dirty="0"/>
              <a:t>What he does is important!</a:t>
            </a:r>
          </a:p>
        </p:txBody>
      </p:sp>
      <p:sp>
        <p:nvSpPr>
          <p:cNvPr id="4" name="Footer Placeholder 3">
            <a:extLst>
              <a:ext uri="{FF2B5EF4-FFF2-40B4-BE49-F238E27FC236}">
                <a16:creationId xmlns:a16="http://schemas.microsoft.com/office/drawing/2014/main" id="{B43FB0C4-84D9-4C19-9C03-1980A5B6C69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2F9CC3E-57E2-4232-B644-8CFDCDE5E453}"/>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606701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E3ABA-DB81-499E-A274-F0804BA1B3CF}"/>
              </a:ext>
            </a:extLst>
          </p:cNvPr>
          <p:cNvSpPr>
            <a:spLocks noGrp="1"/>
          </p:cNvSpPr>
          <p:nvPr>
            <p:ph type="title"/>
          </p:nvPr>
        </p:nvSpPr>
        <p:spPr/>
        <p:txBody>
          <a:bodyPr/>
          <a:lstStyle/>
          <a:p>
            <a:r>
              <a:rPr lang="en-US" dirty="0"/>
              <a:t>1 Kings (continued)</a:t>
            </a:r>
          </a:p>
        </p:txBody>
      </p:sp>
      <p:sp>
        <p:nvSpPr>
          <p:cNvPr id="3" name="Content Placeholder 2">
            <a:extLst>
              <a:ext uri="{FF2B5EF4-FFF2-40B4-BE49-F238E27FC236}">
                <a16:creationId xmlns:a16="http://schemas.microsoft.com/office/drawing/2014/main" id="{5B3D50D0-3379-44DD-8ED9-B2D8E3FED514}"/>
              </a:ext>
            </a:extLst>
          </p:cNvPr>
          <p:cNvSpPr>
            <a:spLocks noGrp="1"/>
          </p:cNvSpPr>
          <p:nvPr>
            <p:ph idx="1"/>
          </p:nvPr>
        </p:nvSpPr>
        <p:spPr/>
        <p:txBody>
          <a:bodyPr/>
          <a:lstStyle/>
          <a:p>
            <a:r>
              <a:rPr lang="en-US" dirty="0"/>
              <a:t>1 Kings 2:19 – “Then Bathsheba went to King Solomon to speak to him for Adonijah, and </a:t>
            </a:r>
            <a:r>
              <a:rPr lang="en-US" i="1" dirty="0"/>
              <a:t>the king stood up to meet her and paid her homage</a:t>
            </a:r>
            <a:r>
              <a:rPr lang="en-US" dirty="0"/>
              <a:t>. Then he sat down upon his throne, and </a:t>
            </a:r>
            <a:r>
              <a:rPr lang="en-US" i="1" dirty="0"/>
              <a:t>a throne was provided for the king’s mother, who sat at his right</a:t>
            </a:r>
            <a:r>
              <a:rPr lang="en-US" dirty="0"/>
              <a:t>.”</a:t>
            </a:r>
          </a:p>
          <a:p>
            <a:r>
              <a:rPr lang="en-US" dirty="0"/>
              <a:t>Solomon had 1,000 “wives” between princesses and concubines</a:t>
            </a:r>
          </a:p>
          <a:p>
            <a:r>
              <a:rPr lang="en-US" dirty="0"/>
              <a:t>Who would be Queen?</a:t>
            </a:r>
          </a:p>
          <a:p>
            <a:r>
              <a:rPr lang="en-US" dirty="0"/>
              <a:t>His Mother! – This was a common custom in the ANE</a:t>
            </a:r>
          </a:p>
          <a:p>
            <a:r>
              <a:rPr lang="en-US" dirty="0"/>
              <a:t>The Queen Mother was an official office of the kingdom of Israel</a:t>
            </a:r>
          </a:p>
          <a:p>
            <a:r>
              <a:rPr lang="en-US" dirty="0"/>
              <a:t>Except for three kings of Judah (after the split), all of their mothers are named, except for three</a:t>
            </a:r>
          </a:p>
          <a:p>
            <a:pPr marL="0" indent="0">
              <a:buNone/>
            </a:pPr>
            <a:endParaRPr lang="en-US" dirty="0"/>
          </a:p>
        </p:txBody>
      </p:sp>
      <p:sp>
        <p:nvSpPr>
          <p:cNvPr id="4" name="Footer Placeholder 3">
            <a:extLst>
              <a:ext uri="{FF2B5EF4-FFF2-40B4-BE49-F238E27FC236}">
                <a16:creationId xmlns:a16="http://schemas.microsoft.com/office/drawing/2014/main" id="{FB4EF39F-EE89-40EC-B804-9ADD73AB05ED}"/>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F197237-B980-4494-84CC-4E1C576133F3}"/>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328979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07A1A-0032-4D44-80FC-565A69CBDF08}"/>
              </a:ext>
            </a:extLst>
          </p:cNvPr>
          <p:cNvSpPr>
            <a:spLocks noGrp="1"/>
          </p:cNvSpPr>
          <p:nvPr>
            <p:ph type="title"/>
          </p:nvPr>
        </p:nvSpPr>
        <p:spPr/>
        <p:txBody>
          <a:bodyPr/>
          <a:lstStyle/>
          <a:p>
            <a:r>
              <a:rPr lang="en-US" dirty="0"/>
              <a:t>1 Kings (continued)</a:t>
            </a:r>
          </a:p>
        </p:txBody>
      </p:sp>
      <p:sp>
        <p:nvSpPr>
          <p:cNvPr id="3" name="Content Placeholder 2">
            <a:extLst>
              <a:ext uri="{FF2B5EF4-FFF2-40B4-BE49-F238E27FC236}">
                <a16:creationId xmlns:a16="http://schemas.microsoft.com/office/drawing/2014/main" id="{31A4E6D9-116A-4996-BE2B-3F6E94FCCF86}"/>
              </a:ext>
            </a:extLst>
          </p:cNvPr>
          <p:cNvSpPr>
            <a:spLocks noGrp="1"/>
          </p:cNvSpPr>
          <p:nvPr>
            <p:ph idx="1"/>
          </p:nvPr>
        </p:nvSpPr>
        <p:spPr/>
        <p:txBody>
          <a:bodyPr>
            <a:normAutofit lnSpcReduction="10000"/>
          </a:bodyPr>
          <a:lstStyle/>
          <a:p>
            <a:r>
              <a:rPr lang="en-US" dirty="0"/>
              <a:t>So . . . . If the Queen of Israel is the mother of the King, who is the Queen of Heaven?</a:t>
            </a:r>
          </a:p>
          <a:p>
            <a:r>
              <a:rPr lang="en-US" dirty="0"/>
              <a:t>The King’s mother, Mary!</a:t>
            </a:r>
          </a:p>
          <a:p>
            <a:r>
              <a:rPr lang="en-US" dirty="0"/>
              <a:t>Revelation 12:1-5:</a:t>
            </a:r>
          </a:p>
          <a:p>
            <a:pPr marL="347663" indent="0">
              <a:buNone/>
            </a:pPr>
            <a:r>
              <a:rPr lang="en-US" dirty="0"/>
              <a:t>A great sign appeared in the sky, a woman clothed with the sun, with the moon under her feet, and on </a:t>
            </a:r>
            <a:r>
              <a:rPr lang="en-US" i="1" dirty="0"/>
              <a:t>her head a crown of twelve stars</a:t>
            </a:r>
            <a:r>
              <a:rPr lang="en-US" dirty="0"/>
              <a:t>.  She was with child and wailed aloud in pain as she labored to give birth.  Then another sign appeared in the sky; it was a huge red dragon, with seven heads and ten horns, and on its heads were seven diadems.  Its tail swept away a third of the stars in the sky and hurled them down to the earth. Then the dragon stood before the woman about to give birth, to devour her child when she gave birth.  </a:t>
            </a:r>
            <a:r>
              <a:rPr lang="en-US" i="1" dirty="0"/>
              <a:t>She gave birth to a son, a male child, destined to rule all the nations</a:t>
            </a:r>
            <a:r>
              <a:rPr lang="en-US" dirty="0"/>
              <a:t> with an iron rod. Her child was caught up to God and his throne.</a:t>
            </a:r>
          </a:p>
        </p:txBody>
      </p:sp>
      <p:sp>
        <p:nvSpPr>
          <p:cNvPr id="4" name="Footer Placeholder 3">
            <a:extLst>
              <a:ext uri="{FF2B5EF4-FFF2-40B4-BE49-F238E27FC236}">
                <a16:creationId xmlns:a16="http://schemas.microsoft.com/office/drawing/2014/main" id="{D76E9526-74F7-40F8-9089-D689AC088FDD}"/>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0FE255F-738E-42A1-82C1-45775B4603A1}"/>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1789654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5BE24-4BAF-40FF-ACC2-14C44D32ECAD}"/>
              </a:ext>
            </a:extLst>
          </p:cNvPr>
          <p:cNvSpPr>
            <a:spLocks noGrp="1"/>
          </p:cNvSpPr>
          <p:nvPr>
            <p:ph type="title"/>
          </p:nvPr>
        </p:nvSpPr>
        <p:spPr/>
        <p:txBody>
          <a:bodyPr/>
          <a:lstStyle/>
          <a:p>
            <a:r>
              <a:rPr lang="en-US" dirty="0"/>
              <a:t>1 Kings (continued)</a:t>
            </a:r>
          </a:p>
        </p:txBody>
      </p:sp>
      <p:sp>
        <p:nvSpPr>
          <p:cNvPr id="3" name="Content Placeholder 2">
            <a:extLst>
              <a:ext uri="{FF2B5EF4-FFF2-40B4-BE49-F238E27FC236}">
                <a16:creationId xmlns:a16="http://schemas.microsoft.com/office/drawing/2014/main" id="{CC666186-1400-4FA8-AF22-062DAAF0FD38}"/>
              </a:ext>
            </a:extLst>
          </p:cNvPr>
          <p:cNvSpPr>
            <a:spLocks noGrp="1"/>
          </p:cNvSpPr>
          <p:nvPr>
            <p:ph idx="1"/>
          </p:nvPr>
        </p:nvSpPr>
        <p:spPr/>
        <p:txBody>
          <a:bodyPr/>
          <a:lstStyle/>
          <a:p>
            <a:r>
              <a:rPr lang="en-US" dirty="0"/>
              <a:t>The apex of Solomon’s reign was the building of the Temple which resembles the Tabernacle, only BIGGER!</a:t>
            </a:r>
          </a:p>
          <a:p>
            <a:endParaRPr lang="en-US" dirty="0"/>
          </a:p>
        </p:txBody>
      </p:sp>
      <p:sp>
        <p:nvSpPr>
          <p:cNvPr id="4" name="Footer Placeholder 3">
            <a:extLst>
              <a:ext uri="{FF2B5EF4-FFF2-40B4-BE49-F238E27FC236}">
                <a16:creationId xmlns:a16="http://schemas.microsoft.com/office/drawing/2014/main" id="{DE893C2C-6F58-40C4-B668-DE0D5B8991D5}"/>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5686F16-44E2-4DB9-B890-794F0C0B97A3}"/>
              </a:ext>
            </a:extLst>
          </p:cNvPr>
          <p:cNvSpPr>
            <a:spLocks noGrp="1"/>
          </p:cNvSpPr>
          <p:nvPr>
            <p:ph type="sldNum" sz="quarter" idx="12"/>
          </p:nvPr>
        </p:nvSpPr>
        <p:spPr/>
        <p:txBody>
          <a:bodyPr/>
          <a:lstStyle/>
          <a:p>
            <a:fld id="{519954A3-9DFD-4C44-94BA-B95130A3BA1C}" type="slidenum">
              <a:rPr lang="en-US" smtClean="0"/>
              <a:t>9</a:t>
            </a:fld>
            <a:endParaRPr lang="en-US" dirty="0"/>
          </a:p>
        </p:txBody>
      </p:sp>
      <p:graphicFrame>
        <p:nvGraphicFramePr>
          <p:cNvPr id="14" name="Table 13">
            <a:extLst>
              <a:ext uri="{FF2B5EF4-FFF2-40B4-BE49-F238E27FC236}">
                <a16:creationId xmlns:a16="http://schemas.microsoft.com/office/drawing/2014/main" id="{C6F7675F-DBD5-44D0-8A14-964154C770C6}"/>
              </a:ext>
            </a:extLst>
          </p:cNvPr>
          <p:cNvGraphicFramePr>
            <a:graphicFrameLocks noGrp="1"/>
          </p:cNvGraphicFramePr>
          <p:nvPr>
            <p:extLst>
              <p:ext uri="{D42A27DB-BD31-4B8C-83A1-F6EECF244321}">
                <p14:modId xmlns:p14="http://schemas.microsoft.com/office/powerpoint/2010/main" val="253013335"/>
              </p:ext>
            </p:extLst>
          </p:nvPr>
        </p:nvGraphicFramePr>
        <p:xfrm>
          <a:off x="1640540" y="2912585"/>
          <a:ext cx="6535271" cy="2924952"/>
        </p:xfrm>
        <a:graphic>
          <a:graphicData uri="http://schemas.openxmlformats.org/drawingml/2006/table">
            <a:tbl>
              <a:tblPr firstRow="1" firstCol="1" bandRow="1"/>
              <a:tblGrid>
                <a:gridCol w="3506731">
                  <a:extLst>
                    <a:ext uri="{9D8B030D-6E8A-4147-A177-3AD203B41FA5}">
                      <a16:colId xmlns:a16="http://schemas.microsoft.com/office/drawing/2014/main" val="2020778590"/>
                    </a:ext>
                  </a:extLst>
                </a:gridCol>
                <a:gridCol w="3028540">
                  <a:extLst>
                    <a:ext uri="{9D8B030D-6E8A-4147-A177-3AD203B41FA5}">
                      <a16:colId xmlns:a16="http://schemas.microsoft.com/office/drawing/2014/main" val="4150404462"/>
                    </a:ext>
                  </a:extLst>
                </a:gridCol>
              </a:tblGrid>
              <a:tr h="214536">
                <a:tc>
                  <a:txBody>
                    <a:bodyPr/>
                    <a:lstStyle/>
                    <a:p>
                      <a:pPr marL="0" marR="0" indent="45720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The Tabernacle of Moses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The Temple of Solomon</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0067004"/>
                  </a:ext>
                </a:extLst>
              </a:tr>
              <a:tr h="858144">
                <a:tc>
                  <a:txBody>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 Tripartite structure: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a. Outer court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b. Holy place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c. Holy of Holies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 Tripartite structure: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a. Vestibule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b. Nave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c. Inner sanctuary</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8483975"/>
                  </a:ext>
                </a:extLst>
              </a:tr>
              <a:tr h="214536">
                <a:tc>
                  <a:txBody>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2. Tent, made of goat’s hair </a:t>
                      </a:r>
                    </a:p>
                    <a:p>
                      <a:pPr marL="0" marR="0">
                        <a:spcBef>
                          <a:spcPts val="0"/>
                        </a:spcBef>
                        <a:spcAft>
                          <a:spcPts val="0"/>
                        </a:spcAft>
                      </a:pP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2. Temple, overlaid in pure gold</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3863221"/>
                  </a:ext>
                </a:extLst>
              </a:tr>
              <a:tr h="643608">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3. Two small gold cherubim placed atop the ark</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3. Two giant gold cherubim (ca. 20 feet!) placed in the inner sanctuary</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4124361"/>
                  </a:ext>
                </a:extLst>
              </a:tr>
              <a:tr h="429072">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4. Small golden menorah; placed in Holy Place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4. Ten giant gold menorahs; placed in nave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9334541"/>
                  </a:ext>
                </a:extLst>
              </a:tr>
              <a:tr h="429072">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5. Small bronze laver of water; placed in outer court</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44500" marR="0" indent="-44450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5. Ten bronze lavers of water; placed in vestibule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8165249"/>
                  </a:ext>
                </a:extLst>
              </a:tr>
            </a:tbl>
          </a:graphicData>
        </a:graphic>
      </p:graphicFrame>
    </p:spTree>
    <p:extLst>
      <p:ext uri="{BB962C8B-B14F-4D97-AF65-F5344CB8AC3E}">
        <p14:creationId xmlns:p14="http://schemas.microsoft.com/office/powerpoint/2010/main" val="388046000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3738</TotalTime>
  <Words>1458</Words>
  <Application>Microsoft Office PowerPoint</Application>
  <PresentationFormat>Widescreen</PresentationFormat>
  <Paragraphs>142</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Times New Roman</vt:lpstr>
      <vt:lpstr>Trebuchet MS</vt:lpstr>
      <vt:lpstr>Wingdings 3</vt:lpstr>
      <vt:lpstr>Facet</vt:lpstr>
      <vt:lpstr>The Historical Books of the Old Testament</vt:lpstr>
      <vt:lpstr>Opening Prayer</vt:lpstr>
      <vt:lpstr>Introduction</vt:lpstr>
      <vt:lpstr>Introduction (continued)</vt:lpstr>
      <vt:lpstr>Introduction (continued)</vt:lpstr>
      <vt:lpstr>1 Kings</vt:lpstr>
      <vt:lpstr>1 Kings (continued)</vt:lpstr>
      <vt:lpstr>1 Kings (continued)</vt:lpstr>
      <vt:lpstr>1 Kings (continued)</vt:lpstr>
      <vt:lpstr>1 Kings (continued)</vt:lpstr>
      <vt:lpstr>PowerPoint Presentation</vt:lpstr>
      <vt:lpstr>PowerPoint Presentation</vt:lpstr>
      <vt:lpstr>1 Kings (continued)</vt:lpstr>
      <vt:lpstr>2 Kings</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87</cp:revision>
  <cp:lastPrinted>2019-11-14T18:47:27Z</cp:lastPrinted>
  <dcterms:created xsi:type="dcterms:W3CDTF">2017-09-26T22:01:53Z</dcterms:created>
  <dcterms:modified xsi:type="dcterms:W3CDTF">2019-12-17T18:15:34Z</dcterms:modified>
</cp:coreProperties>
</file>