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6"/>
  </p:notesMasterIdLst>
  <p:sldIdLst>
    <p:sldId id="256" r:id="rId2"/>
    <p:sldId id="287" r:id="rId3"/>
    <p:sldId id="272" r:id="rId4"/>
    <p:sldId id="273" r:id="rId5"/>
    <p:sldId id="274" r:id="rId6"/>
    <p:sldId id="275" r:id="rId7"/>
    <p:sldId id="276" r:id="rId8"/>
    <p:sldId id="277" r:id="rId9"/>
    <p:sldId id="278" r:id="rId10"/>
    <p:sldId id="279" r:id="rId11"/>
    <p:sldId id="280" r:id="rId12"/>
    <p:sldId id="281" r:id="rId13"/>
    <p:sldId id="282" r:id="rId14"/>
    <p:sldId id="270" r:id="rId15"/>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61" d="100"/>
          <a:sy n="161" d="100"/>
        </p:scale>
        <p:origin x="23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842E008B-2BF1-4176-952A-417346ECEAEF}" type="datetimeFigureOut">
              <a:rPr lang="en-US" smtClean="0"/>
              <a:t>12/17/2019</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A6D044DB-C52B-4B3A-B822-D5188B8B8726}" type="slidenum">
              <a:rPr lang="en-US" smtClean="0"/>
              <a:t>‹#›</a:t>
            </a:fld>
            <a:endParaRPr lang="en-US"/>
          </a:p>
        </p:txBody>
      </p:sp>
    </p:spTree>
    <p:extLst>
      <p:ext uri="{BB962C8B-B14F-4D97-AF65-F5344CB8AC3E}">
        <p14:creationId xmlns:p14="http://schemas.microsoft.com/office/powerpoint/2010/main" val="788014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a:t>
            </a:fld>
            <a:endParaRPr lang="en-US"/>
          </a:p>
        </p:txBody>
      </p:sp>
    </p:spTree>
    <p:extLst>
      <p:ext uri="{BB962C8B-B14F-4D97-AF65-F5344CB8AC3E}">
        <p14:creationId xmlns:p14="http://schemas.microsoft.com/office/powerpoint/2010/main" val="740253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10</a:t>
            </a:fld>
            <a:endParaRPr lang="en-US"/>
          </a:p>
        </p:txBody>
      </p:sp>
    </p:spTree>
    <p:extLst>
      <p:ext uri="{BB962C8B-B14F-4D97-AF65-F5344CB8AC3E}">
        <p14:creationId xmlns:p14="http://schemas.microsoft.com/office/powerpoint/2010/main" val="321859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11</a:t>
            </a:fld>
            <a:endParaRPr lang="en-US"/>
          </a:p>
        </p:txBody>
      </p:sp>
    </p:spTree>
    <p:extLst>
      <p:ext uri="{BB962C8B-B14F-4D97-AF65-F5344CB8AC3E}">
        <p14:creationId xmlns:p14="http://schemas.microsoft.com/office/powerpoint/2010/main" val="30513326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12</a:t>
            </a:fld>
            <a:endParaRPr lang="en-US"/>
          </a:p>
        </p:txBody>
      </p:sp>
    </p:spTree>
    <p:extLst>
      <p:ext uri="{BB962C8B-B14F-4D97-AF65-F5344CB8AC3E}">
        <p14:creationId xmlns:p14="http://schemas.microsoft.com/office/powerpoint/2010/main" val="513889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13</a:t>
            </a:fld>
            <a:endParaRPr lang="en-US"/>
          </a:p>
        </p:txBody>
      </p:sp>
    </p:spTree>
    <p:extLst>
      <p:ext uri="{BB962C8B-B14F-4D97-AF65-F5344CB8AC3E}">
        <p14:creationId xmlns:p14="http://schemas.microsoft.com/office/powerpoint/2010/main" val="667600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14</a:t>
            </a:fld>
            <a:endParaRPr lang="en-US"/>
          </a:p>
        </p:txBody>
      </p:sp>
    </p:spTree>
    <p:extLst>
      <p:ext uri="{BB962C8B-B14F-4D97-AF65-F5344CB8AC3E}">
        <p14:creationId xmlns:p14="http://schemas.microsoft.com/office/powerpoint/2010/main" val="3450794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2</a:t>
            </a:fld>
            <a:endParaRPr lang="en-US"/>
          </a:p>
        </p:txBody>
      </p:sp>
    </p:spTree>
    <p:extLst>
      <p:ext uri="{BB962C8B-B14F-4D97-AF65-F5344CB8AC3E}">
        <p14:creationId xmlns:p14="http://schemas.microsoft.com/office/powerpoint/2010/main" val="1277519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3</a:t>
            </a:fld>
            <a:endParaRPr lang="en-US"/>
          </a:p>
        </p:txBody>
      </p:sp>
    </p:spTree>
    <p:extLst>
      <p:ext uri="{BB962C8B-B14F-4D97-AF65-F5344CB8AC3E}">
        <p14:creationId xmlns:p14="http://schemas.microsoft.com/office/powerpoint/2010/main" val="2054217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4</a:t>
            </a:fld>
            <a:endParaRPr lang="en-US"/>
          </a:p>
        </p:txBody>
      </p:sp>
    </p:spTree>
    <p:extLst>
      <p:ext uri="{BB962C8B-B14F-4D97-AF65-F5344CB8AC3E}">
        <p14:creationId xmlns:p14="http://schemas.microsoft.com/office/powerpoint/2010/main" val="11817717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5</a:t>
            </a:fld>
            <a:endParaRPr lang="en-US"/>
          </a:p>
        </p:txBody>
      </p:sp>
    </p:spTree>
    <p:extLst>
      <p:ext uri="{BB962C8B-B14F-4D97-AF65-F5344CB8AC3E}">
        <p14:creationId xmlns:p14="http://schemas.microsoft.com/office/powerpoint/2010/main" val="21114207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6</a:t>
            </a:fld>
            <a:endParaRPr lang="en-US"/>
          </a:p>
        </p:txBody>
      </p:sp>
    </p:spTree>
    <p:extLst>
      <p:ext uri="{BB962C8B-B14F-4D97-AF65-F5344CB8AC3E}">
        <p14:creationId xmlns:p14="http://schemas.microsoft.com/office/powerpoint/2010/main" val="42102557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7</a:t>
            </a:fld>
            <a:endParaRPr lang="en-US"/>
          </a:p>
        </p:txBody>
      </p:sp>
    </p:spTree>
    <p:extLst>
      <p:ext uri="{BB962C8B-B14F-4D97-AF65-F5344CB8AC3E}">
        <p14:creationId xmlns:p14="http://schemas.microsoft.com/office/powerpoint/2010/main" val="2707279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8</a:t>
            </a:fld>
            <a:endParaRPr lang="en-US"/>
          </a:p>
        </p:txBody>
      </p:sp>
    </p:spTree>
    <p:extLst>
      <p:ext uri="{BB962C8B-B14F-4D97-AF65-F5344CB8AC3E}">
        <p14:creationId xmlns:p14="http://schemas.microsoft.com/office/powerpoint/2010/main" val="1143790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9</a:t>
            </a:fld>
            <a:endParaRPr lang="en-US"/>
          </a:p>
        </p:txBody>
      </p:sp>
    </p:spTree>
    <p:extLst>
      <p:ext uri="{BB962C8B-B14F-4D97-AF65-F5344CB8AC3E}">
        <p14:creationId xmlns:p14="http://schemas.microsoft.com/office/powerpoint/2010/main" val="39322203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DA6473-4737-4437-A448-43BE11227DF4}"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3C0CFCC1-4DBD-4EA3-821C-68070C5CB590}"/>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7569998-6486-473B-9CDB-71ED3F279B89}"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0F69410-C048-4BFD-A549-49F926C9DF8B}"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AB9DAC0-830A-4E8D-A021-560120EAB2D6}"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5BE383-15FA-467D-8456-DD16D75D1232}"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0F9D81-F7A8-4346-9CDD-44895E680CFB}"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ABDC00-C98E-4AE4-82D3-0C582A009359}"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0F66F09-AF73-4422-A0AA-BC8598F6A10F}"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521B9C-798E-4583-8C76-FB8C64970DBC}"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7" name="Picture 6">
            <a:extLst>
              <a:ext uri="{FF2B5EF4-FFF2-40B4-BE49-F238E27FC236}">
                <a16:creationId xmlns:a16="http://schemas.microsoft.com/office/drawing/2014/main" id="{3E10FF24-73F1-46E4-B214-68FE86FCA849}"/>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75DC76-E6DD-4AFF-8DC6-CB39EBAAFC84}"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2019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52A6B42-A2F8-4AB7-9FDA-5DEE034D21E2}" type="datetime1">
              <a:rPr lang="en-US" smtClean="0"/>
              <a:t>12/17/2019</a:t>
            </a:fld>
            <a:endParaRPr lang="en-US" dirty="0"/>
          </a:p>
        </p:txBody>
      </p:sp>
      <p:sp>
        <p:nvSpPr>
          <p:cNvPr id="6" name="Footer Placeholder 5"/>
          <p:cNvSpPr>
            <a:spLocks noGrp="1"/>
          </p:cNvSpPr>
          <p:nvPr>
            <p:ph type="ftr" sz="quarter" idx="11"/>
          </p:nvPr>
        </p:nvSpPr>
        <p:spPr/>
        <p:txBody>
          <a:bodyPr/>
          <a:lstStyle/>
          <a:p>
            <a:r>
              <a:rPr lang="en-US" dirty="0"/>
              <a:t>©Copyright, 2019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450B16-CC4F-4957-9268-7DEA2C136E27}" type="datetime1">
              <a:rPr lang="en-US" smtClean="0"/>
              <a:t>12/17/2019</a:t>
            </a:fld>
            <a:endParaRPr lang="en-US" dirty="0"/>
          </a:p>
        </p:txBody>
      </p:sp>
      <p:sp>
        <p:nvSpPr>
          <p:cNvPr id="8" name="Footer Placeholder 7"/>
          <p:cNvSpPr>
            <a:spLocks noGrp="1"/>
          </p:cNvSpPr>
          <p:nvPr>
            <p:ph type="ftr" sz="quarter" idx="11"/>
          </p:nvPr>
        </p:nvSpPr>
        <p:spPr/>
        <p:txBody>
          <a:bodyPr/>
          <a:lstStyle/>
          <a:p>
            <a:r>
              <a:rPr lang="en-US" dirty="0"/>
              <a:t>©Copyright, 2019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26D177E-5329-4603-941F-297029918C45}" type="datetime1">
              <a:rPr lang="en-US" smtClean="0"/>
              <a:t>12/17/2019</a:t>
            </a:fld>
            <a:endParaRPr lang="en-US" dirty="0"/>
          </a:p>
        </p:txBody>
      </p:sp>
      <p:sp>
        <p:nvSpPr>
          <p:cNvPr id="4" name="Footer Placeholder 3"/>
          <p:cNvSpPr>
            <a:spLocks noGrp="1"/>
          </p:cNvSpPr>
          <p:nvPr>
            <p:ph type="ftr" sz="quarter" idx="11"/>
          </p:nvPr>
        </p:nvSpPr>
        <p:spPr/>
        <p:txBody>
          <a:bodyPr/>
          <a:lstStyle/>
          <a:p>
            <a:r>
              <a:rPr lang="en-US" dirty="0"/>
              <a:t>©Copyright, 2019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F8CEC5-EFC9-4BE9-8F29-3E8FB06F7517}" type="datetime1">
              <a:rPr lang="en-US" smtClean="0"/>
              <a:t>12/17/2019</a:t>
            </a:fld>
            <a:endParaRPr lang="en-US" dirty="0"/>
          </a:p>
        </p:txBody>
      </p:sp>
      <p:sp>
        <p:nvSpPr>
          <p:cNvPr id="3" name="Footer Placeholder 2"/>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pic>
        <p:nvPicPr>
          <p:cNvPr id="5" name="Picture 4">
            <a:extLst>
              <a:ext uri="{FF2B5EF4-FFF2-40B4-BE49-F238E27FC236}">
                <a16:creationId xmlns:a16="http://schemas.microsoft.com/office/drawing/2014/main" id="{E6F8D89C-F266-4E70-8394-3F9FEF42EEC1}"/>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B9469C5-E93A-4B7E-8627-A51141C449DC}" type="datetime1">
              <a:rPr lang="en-US" smtClean="0"/>
              <a:t>12/17/2019</a:t>
            </a:fld>
            <a:endParaRPr lang="en-US" dirty="0"/>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DF4F6D00-6457-4F23-AECF-59679649A13B}" type="datetime1">
              <a:rPr lang="en-US" smtClean="0"/>
              <a:t>12/17/2019</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76337F-53B3-453D-A0E3-80200FA17A0B}" type="datetime1">
              <a:rPr lang="en-US" smtClean="0"/>
              <a:t>12/17/2019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2019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5C5FB5FB-CF99-481B-BFAB-7AE335D5FF59}"/>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sz="4000" dirty="0"/>
              <a:t>The Historical Books of the Old Testament</a:t>
            </a:r>
            <a:endParaRPr lang="en-US" dirty="0"/>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a:xfrm>
            <a:off x="1082180" y="4050833"/>
            <a:ext cx="8191823" cy="1096899"/>
          </a:xfrm>
        </p:spPr>
        <p:txBody>
          <a:bodyPr>
            <a:normAutofit/>
          </a:bodyPr>
          <a:lstStyle/>
          <a:p>
            <a:r>
              <a:rPr lang="en-US" sz="2400" dirty="0"/>
              <a:t>Lesson 4: The Kingdom of Israel – Part 1</a:t>
            </a:r>
          </a:p>
        </p:txBody>
      </p:sp>
      <p:sp>
        <p:nvSpPr>
          <p:cNvPr id="4" name="Footer Placeholder 3">
            <a:extLst>
              <a:ext uri="{FF2B5EF4-FFF2-40B4-BE49-F238E27FC236}">
                <a16:creationId xmlns:a16="http://schemas.microsoft.com/office/drawing/2014/main" id="{6F4B25FA-4301-401C-AEB0-6B332FE87E49}"/>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9BC9F371-67C3-4C2E-AA0D-F513AB2B2D74}"/>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4A528-C4EE-4DE3-BF68-F84692D94E22}"/>
              </a:ext>
            </a:extLst>
          </p:cNvPr>
          <p:cNvSpPr>
            <a:spLocks noGrp="1"/>
          </p:cNvSpPr>
          <p:nvPr>
            <p:ph type="title"/>
          </p:nvPr>
        </p:nvSpPr>
        <p:spPr/>
        <p:txBody>
          <a:bodyPr/>
          <a:lstStyle/>
          <a:p>
            <a:r>
              <a:rPr lang="en-US" dirty="0"/>
              <a:t>2 Samuel - Jerusalem</a:t>
            </a:r>
          </a:p>
        </p:txBody>
      </p:sp>
      <p:sp>
        <p:nvSpPr>
          <p:cNvPr id="3" name="Content Placeholder 2">
            <a:extLst>
              <a:ext uri="{FF2B5EF4-FFF2-40B4-BE49-F238E27FC236}">
                <a16:creationId xmlns:a16="http://schemas.microsoft.com/office/drawing/2014/main" id="{000DB217-BC3E-4EC6-A2CF-319D56A5F5FA}"/>
              </a:ext>
            </a:extLst>
          </p:cNvPr>
          <p:cNvSpPr>
            <a:spLocks noGrp="1"/>
          </p:cNvSpPr>
          <p:nvPr>
            <p:ph idx="1"/>
          </p:nvPr>
        </p:nvSpPr>
        <p:spPr/>
        <p:txBody>
          <a:bodyPr/>
          <a:lstStyle/>
          <a:p>
            <a:r>
              <a:rPr lang="en-US" dirty="0"/>
              <a:t>In Chapter 5, we see how ALL the tribes of Israel come to David in Hebron and swear allegiance.</a:t>
            </a:r>
          </a:p>
          <a:p>
            <a:r>
              <a:rPr lang="en-US" dirty="0"/>
              <a:t>The first thing he does is “Capture of Zion” – Jerusalem</a:t>
            </a:r>
          </a:p>
          <a:p>
            <a:r>
              <a:rPr lang="en-US" dirty="0"/>
              <a:t>Why Jerusalem?</a:t>
            </a:r>
          </a:p>
          <a:p>
            <a:pPr lvl="1"/>
            <a:r>
              <a:rPr lang="en-US" dirty="0"/>
              <a:t>Genesis 14:18 - 20 (Abram and Melchizedek)</a:t>
            </a:r>
          </a:p>
          <a:p>
            <a:pPr lvl="2"/>
            <a:r>
              <a:rPr lang="en-US" dirty="0"/>
              <a:t>Josephus tells us that Salem and Jerusalem is the same place</a:t>
            </a:r>
          </a:p>
          <a:p>
            <a:pPr lvl="1"/>
            <a:r>
              <a:rPr lang="en-US" dirty="0"/>
              <a:t>Genesis 22:1-18 (Aqedah – the binding of Isaac)</a:t>
            </a:r>
          </a:p>
          <a:p>
            <a:pPr lvl="1"/>
            <a:r>
              <a:rPr lang="en-US" dirty="0"/>
              <a:t>2 Chronicles 3:1 (Moriah – the site of the Temple)</a:t>
            </a:r>
          </a:p>
          <a:p>
            <a:r>
              <a:rPr lang="en-US" dirty="0"/>
              <a:t>Jerusalem was not just a good city to make David’s Capital, it was HOLY</a:t>
            </a:r>
          </a:p>
          <a:p>
            <a:endParaRPr lang="en-US" dirty="0"/>
          </a:p>
          <a:p>
            <a:endParaRPr lang="en-US" dirty="0"/>
          </a:p>
        </p:txBody>
      </p:sp>
      <p:sp>
        <p:nvSpPr>
          <p:cNvPr id="4" name="Footer Placeholder 3">
            <a:extLst>
              <a:ext uri="{FF2B5EF4-FFF2-40B4-BE49-F238E27FC236}">
                <a16:creationId xmlns:a16="http://schemas.microsoft.com/office/drawing/2014/main" id="{185F9FAA-72DB-4598-8126-DFE816C586F3}"/>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C12FDD24-6CF0-4574-958C-5A4A3DADFD29}"/>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1469350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CC146-F72C-4F3B-BD76-757A7B954644}"/>
              </a:ext>
            </a:extLst>
          </p:cNvPr>
          <p:cNvSpPr>
            <a:spLocks noGrp="1"/>
          </p:cNvSpPr>
          <p:nvPr>
            <p:ph type="title"/>
          </p:nvPr>
        </p:nvSpPr>
        <p:spPr/>
        <p:txBody>
          <a:bodyPr/>
          <a:lstStyle/>
          <a:p>
            <a:r>
              <a:rPr lang="en-US" dirty="0"/>
              <a:t>2 Samuel – The Davidic Covenant</a:t>
            </a:r>
          </a:p>
        </p:txBody>
      </p:sp>
      <p:sp>
        <p:nvSpPr>
          <p:cNvPr id="3" name="Content Placeholder 2">
            <a:extLst>
              <a:ext uri="{FF2B5EF4-FFF2-40B4-BE49-F238E27FC236}">
                <a16:creationId xmlns:a16="http://schemas.microsoft.com/office/drawing/2014/main" id="{09CD2722-1F68-41F1-8BAC-4FA2895ECE6F}"/>
              </a:ext>
            </a:extLst>
          </p:cNvPr>
          <p:cNvSpPr>
            <a:spLocks noGrp="1"/>
          </p:cNvSpPr>
          <p:nvPr>
            <p:ph idx="1"/>
          </p:nvPr>
        </p:nvSpPr>
        <p:spPr>
          <a:xfrm>
            <a:off x="677334" y="1664783"/>
            <a:ext cx="8596668" cy="4376580"/>
          </a:xfrm>
        </p:spPr>
        <p:txBody>
          <a:bodyPr/>
          <a:lstStyle/>
          <a:p>
            <a:r>
              <a:rPr lang="en-US" dirty="0"/>
              <a:t>Remember this chart?</a:t>
            </a:r>
          </a:p>
          <a:p>
            <a:pPr marL="0" indent="0">
              <a:buNone/>
            </a:pPr>
            <a:endParaRPr lang="en-US" dirty="0"/>
          </a:p>
        </p:txBody>
      </p:sp>
      <p:sp>
        <p:nvSpPr>
          <p:cNvPr id="4" name="Footer Placeholder 3">
            <a:extLst>
              <a:ext uri="{FF2B5EF4-FFF2-40B4-BE49-F238E27FC236}">
                <a16:creationId xmlns:a16="http://schemas.microsoft.com/office/drawing/2014/main" id="{AFC19FE7-9F24-4D3A-AF38-C6BBA33DB338}"/>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C6CD4226-BF38-4170-A2DC-7B8BF8C1B1D3}"/>
              </a:ext>
            </a:extLst>
          </p:cNvPr>
          <p:cNvSpPr>
            <a:spLocks noGrp="1"/>
          </p:cNvSpPr>
          <p:nvPr>
            <p:ph type="sldNum" sz="quarter" idx="12"/>
          </p:nvPr>
        </p:nvSpPr>
        <p:spPr/>
        <p:txBody>
          <a:bodyPr/>
          <a:lstStyle/>
          <a:p>
            <a:fld id="{519954A3-9DFD-4C44-94BA-B95130A3BA1C}" type="slidenum">
              <a:rPr lang="en-US" smtClean="0"/>
              <a:t>11</a:t>
            </a:fld>
            <a:endParaRPr lang="en-US" dirty="0"/>
          </a:p>
        </p:txBody>
      </p:sp>
      <p:pic>
        <p:nvPicPr>
          <p:cNvPr id="6" name="Picture 5" descr="01.b. Seven Covenant Diagram.pdf">
            <a:extLst>
              <a:ext uri="{FF2B5EF4-FFF2-40B4-BE49-F238E27FC236}">
                <a16:creationId xmlns:a16="http://schemas.microsoft.com/office/drawing/2014/main" id="{2CC8FF9A-083B-4570-ADF4-9BEB444CE73B}"/>
              </a:ext>
            </a:extLst>
          </p:cNvPr>
          <p:cNvPicPr/>
          <p:nvPr/>
        </p:nvPicPr>
        <p:blipFill rotWithShape="1">
          <a:blip r:embed="rId3">
            <a:extLst>
              <a:ext uri="{28A0092B-C50C-407E-A947-70E740481C1C}">
                <a14:useLocalDpi xmlns:a14="http://schemas.microsoft.com/office/drawing/2010/main" val="0"/>
              </a:ext>
            </a:extLst>
          </a:blip>
          <a:srcRect l="1552" t="6169"/>
          <a:stretch/>
        </p:blipFill>
        <p:spPr>
          <a:xfrm>
            <a:off x="1524000" y="2206041"/>
            <a:ext cx="6502399" cy="4017883"/>
          </a:xfrm>
          <a:prstGeom prst="rect">
            <a:avLst/>
          </a:prstGeom>
        </p:spPr>
      </p:pic>
    </p:spTree>
    <p:extLst>
      <p:ext uri="{BB962C8B-B14F-4D97-AF65-F5344CB8AC3E}">
        <p14:creationId xmlns:p14="http://schemas.microsoft.com/office/powerpoint/2010/main" val="17382323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D92B4-AD07-4C34-8BE2-3A24526C5F06}"/>
              </a:ext>
            </a:extLst>
          </p:cNvPr>
          <p:cNvSpPr>
            <a:spLocks noGrp="1"/>
          </p:cNvSpPr>
          <p:nvPr>
            <p:ph type="title"/>
          </p:nvPr>
        </p:nvSpPr>
        <p:spPr/>
        <p:txBody>
          <a:bodyPr/>
          <a:lstStyle/>
          <a:p>
            <a:r>
              <a:rPr lang="en-US" dirty="0"/>
              <a:t>2 Samuel – The Davidic Covenant (continued)</a:t>
            </a:r>
          </a:p>
        </p:txBody>
      </p:sp>
      <p:sp>
        <p:nvSpPr>
          <p:cNvPr id="3" name="Content Placeholder 2">
            <a:extLst>
              <a:ext uri="{FF2B5EF4-FFF2-40B4-BE49-F238E27FC236}">
                <a16:creationId xmlns:a16="http://schemas.microsoft.com/office/drawing/2014/main" id="{E4C5E7F3-F45D-4E62-B5FA-7A04FD66B55E}"/>
              </a:ext>
            </a:extLst>
          </p:cNvPr>
          <p:cNvSpPr>
            <a:spLocks noGrp="1"/>
          </p:cNvSpPr>
          <p:nvPr>
            <p:ph idx="1"/>
          </p:nvPr>
        </p:nvSpPr>
        <p:spPr/>
        <p:txBody>
          <a:bodyPr/>
          <a:lstStyle/>
          <a:p>
            <a:r>
              <a:rPr lang="en-US" dirty="0"/>
              <a:t>David wants to build a house for the Ark of the Covenant</a:t>
            </a:r>
          </a:p>
          <a:p>
            <a:r>
              <a:rPr lang="en-US" dirty="0"/>
              <a:t>Nathan first says its okay, then God steps in!</a:t>
            </a:r>
          </a:p>
          <a:p>
            <a:r>
              <a:rPr lang="en-US" dirty="0"/>
              <a:t>God wants to build David a “house”</a:t>
            </a:r>
          </a:p>
          <a:p>
            <a:pPr lvl="1"/>
            <a:r>
              <a:rPr lang="en-US" dirty="0"/>
              <a:t>House of Windsor or House of Tudor</a:t>
            </a:r>
          </a:p>
          <a:p>
            <a:r>
              <a:rPr lang="en-US" dirty="0"/>
              <a:t>First time someone is to be known as the Son of God</a:t>
            </a:r>
          </a:p>
          <a:p>
            <a:r>
              <a:rPr lang="en-US" dirty="0"/>
              <a:t>The last promise to Abraham will not be fulfilled until Christ!</a:t>
            </a:r>
          </a:p>
        </p:txBody>
      </p:sp>
      <p:sp>
        <p:nvSpPr>
          <p:cNvPr id="4" name="Footer Placeholder 3">
            <a:extLst>
              <a:ext uri="{FF2B5EF4-FFF2-40B4-BE49-F238E27FC236}">
                <a16:creationId xmlns:a16="http://schemas.microsoft.com/office/drawing/2014/main" id="{9BF2C7B6-2B9D-4FC8-8513-DBC1FB632CA5}"/>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7FA57EDE-E58B-4A86-A7A4-6BBD8DBB5462}"/>
              </a:ext>
            </a:extLst>
          </p:cNvPr>
          <p:cNvSpPr>
            <a:spLocks noGrp="1"/>
          </p:cNvSpPr>
          <p:nvPr>
            <p:ph type="sldNum" sz="quarter" idx="12"/>
          </p:nvPr>
        </p:nvSpPr>
        <p:spPr/>
        <p:txBody>
          <a:bodyPr/>
          <a:lstStyle/>
          <a:p>
            <a:fld id="{519954A3-9DFD-4C44-94BA-B95130A3BA1C}" type="slidenum">
              <a:rPr lang="en-US" smtClean="0"/>
              <a:t>12</a:t>
            </a:fld>
            <a:endParaRPr lang="en-US" dirty="0"/>
          </a:p>
        </p:txBody>
      </p:sp>
    </p:spTree>
    <p:extLst>
      <p:ext uri="{BB962C8B-B14F-4D97-AF65-F5344CB8AC3E}">
        <p14:creationId xmlns:p14="http://schemas.microsoft.com/office/powerpoint/2010/main" val="3555751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4B0F8-1266-4BE4-9889-FFF4CC9A01B4}"/>
              </a:ext>
            </a:extLst>
          </p:cNvPr>
          <p:cNvSpPr>
            <a:spLocks noGrp="1"/>
          </p:cNvSpPr>
          <p:nvPr>
            <p:ph type="title"/>
          </p:nvPr>
        </p:nvSpPr>
        <p:spPr/>
        <p:txBody>
          <a:bodyPr/>
          <a:lstStyle/>
          <a:p>
            <a:r>
              <a:rPr lang="en-US" dirty="0"/>
              <a:t>2 Samuel - Bathsheba</a:t>
            </a:r>
          </a:p>
        </p:txBody>
      </p:sp>
      <p:sp>
        <p:nvSpPr>
          <p:cNvPr id="3" name="Content Placeholder 2">
            <a:extLst>
              <a:ext uri="{FF2B5EF4-FFF2-40B4-BE49-F238E27FC236}">
                <a16:creationId xmlns:a16="http://schemas.microsoft.com/office/drawing/2014/main" id="{DAC2B20D-769B-4EB8-BED7-8F9F6EDDF4F1}"/>
              </a:ext>
            </a:extLst>
          </p:cNvPr>
          <p:cNvSpPr>
            <a:spLocks noGrp="1"/>
          </p:cNvSpPr>
          <p:nvPr>
            <p:ph idx="1"/>
          </p:nvPr>
        </p:nvSpPr>
        <p:spPr/>
        <p:txBody>
          <a:bodyPr/>
          <a:lstStyle/>
          <a:p>
            <a:r>
              <a:rPr lang="en-US" dirty="0"/>
              <a:t>Just as the Israelites sinned after fulfilling the first Abrahamic promise, David sins after fulfilling the second</a:t>
            </a:r>
          </a:p>
          <a:p>
            <a:r>
              <a:rPr lang="en-US" dirty="0"/>
              <a:t>David sees Bathsheba bathing on the roof and desires her</a:t>
            </a:r>
          </a:p>
          <a:p>
            <a:r>
              <a:rPr lang="en-US" dirty="0"/>
              <a:t>David “TOOK” Bathsheba, suggesting ????</a:t>
            </a:r>
          </a:p>
          <a:p>
            <a:r>
              <a:rPr lang="en-US" dirty="0"/>
              <a:t>David has her husband killed and David marries her</a:t>
            </a:r>
          </a:p>
          <a:p>
            <a:r>
              <a:rPr lang="en-US" dirty="0"/>
              <a:t>She becomes pregnant, but due to God’s displeasure, the baby dies.</a:t>
            </a:r>
          </a:p>
          <a:p>
            <a:r>
              <a:rPr lang="en-US" dirty="0"/>
              <a:t>Bathsheba becomes pregnant again and gives birth to the wisest man in the world – Solomon!</a:t>
            </a:r>
          </a:p>
          <a:p>
            <a:r>
              <a:rPr lang="en-US" dirty="0"/>
              <a:t>Important for the next session!</a:t>
            </a:r>
          </a:p>
        </p:txBody>
      </p:sp>
      <p:sp>
        <p:nvSpPr>
          <p:cNvPr id="4" name="Footer Placeholder 3">
            <a:extLst>
              <a:ext uri="{FF2B5EF4-FFF2-40B4-BE49-F238E27FC236}">
                <a16:creationId xmlns:a16="http://schemas.microsoft.com/office/drawing/2014/main" id="{B2E3390F-CA22-4D72-8522-519A58072921}"/>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21B35095-29A8-4A03-916F-0FA0AB1A7E8F}"/>
              </a:ext>
            </a:extLst>
          </p:cNvPr>
          <p:cNvSpPr>
            <a:spLocks noGrp="1"/>
          </p:cNvSpPr>
          <p:nvPr>
            <p:ph type="sldNum" sz="quarter" idx="12"/>
          </p:nvPr>
        </p:nvSpPr>
        <p:spPr/>
        <p:txBody>
          <a:bodyPr/>
          <a:lstStyle/>
          <a:p>
            <a:fld id="{519954A3-9DFD-4C44-94BA-B95130A3BA1C}" type="slidenum">
              <a:rPr lang="en-US" smtClean="0"/>
              <a:t>13</a:t>
            </a:fld>
            <a:endParaRPr lang="en-US" dirty="0"/>
          </a:p>
        </p:txBody>
      </p:sp>
    </p:spTree>
    <p:extLst>
      <p:ext uri="{BB962C8B-B14F-4D97-AF65-F5344CB8AC3E}">
        <p14:creationId xmlns:p14="http://schemas.microsoft.com/office/powerpoint/2010/main" val="31216601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E3837-EC28-46B9-80E2-CDC85FC52D4A}"/>
              </a:ext>
            </a:extLst>
          </p:cNvPr>
          <p:cNvSpPr>
            <a:spLocks noGrp="1"/>
          </p:cNvSpPr>
          <p:nvPr>
            <p:ph type="ctrTitle"/>
          </p:nvPr>
        </p:nvSpPr>
        <p:spPr/>
        <p:txBody>
          <a:bodyPr/>
          <a:lstStyle/>
          <a:p>
            <a:r>
              <a:rPr lang="en-US" dirty="0"/>
              <a:t>Closing Prayer</a:t>
            </a:r>
          </a:p>
        </p:txBody>
      </p:sp>
      <p:sp>
        <p:nvSpPr>
          <p:cNvPr id="3" name="Subtitle 2">
            <a:extLst>
              <a:ext uri="{FF2B5EF4-FFF2-40B4-BE49-F238E27FC236}">
                <a16:creationId xmlns:a16="http://schemas.microsoft.com/office/drawing/2014/main" id="{0E5D0E4F-1B8E-4E5C-A74B-12CA7DA73FAB}"/>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E1A9B041-5C63-42B9-8B8F-8D506BF410AA}"/>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3FABE562-0A3B-420C-AE80-8FA7F6996CC4}"/>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2006951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E3837-EC28-46B9-80E2-CDC85FC52D4A}"/>
              </a:ext>
            </a:extLst>
          </p:cNvPr>
          <p:cNvSpPr>
            <a:spLocks noGrp="1"/>
          </p:cNvSpPr>
          <p:nvPr>
            <p:ph type="ctrTitle"/>
          </p:nvPr>
        </p:nvSpPr>
        <p:spPr/>
        <p:txBody>
          <a:bodyPr/>
          <a:lstStyle/>
          <a:p>
            <a:r>
              <a:rPr lang="en-US" dirty="0"/>
              <a:t>Opening Prayer</a:t>
            </a:r>
          </a:p>
        </p:txBody>
      </p:sp>
      <p:sp>
        <p:nvSpPr>
          <p:cNvPr id="3" name="Subtitle 2">
            <a:extLst>
              <a:ext uri="{FF2B5EF4-FFF2-40B4-BE49-F238E27FC236}">
                <a16:creationId xmlns:a16="http://schemas.microsoft.com/office/drawing/2014/main" id="{0E5D0E4F-1B8E-4E5C-A74B-12CA7DA73FAB}"/>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E1A9B041-5C63-42B9-8B8F-8D506BF410AA}"/>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3FABE562-0A3B-420C-AE80-8FA7F6996CC4}"/>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691534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71C08-056F-46F9-9A8D-9202CA9FF050}"/>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5C0F7618-3EA4-40D2-A722-60C9113AFD27}"/>
              </a:ext>
            </a:extLst>
          </p:cNvPr>
          <p:cNvSpPr>
            <a:spLocks noGrp="1"/>
          </p:cNvSpPr>
          <p:nvPr>
            <p:ph idx="1"/>
          </p:nvPr>
        </p:nvSpPr>
        <p:spPr/>
        <p:txBody>
          <a:bodyPr/>
          <a:lstStyle/>
          <a:p>
            <a:r>
              <a:rPr lang="en-US" dirty="0"/>
              <a:t>When we left off, we saw how the book of Ruth led us from the tumultuous time of the Judges to looking forward to the glory years of the kingdom of David.</a:t>
            </a:r>
          </a:p>
          <a:p>
            <a:r>
              <a:rPr lang="en-US" dirty="0"/>
              <a:t>We also saw how David’s and eventually Jesus’s lineage included non-Israelites</a:t>
            </a:r>
          </a:p>
          <a:p>
            <a:r>
              <a:rPr lang="en-US" dirty="0"/>
              <a:t>We will now move to three sessions covering the rise and fall of the kingdom of Israel</a:t>
            </a:r>
          </a:p>
          <a:p>
            <a:r>
              <a:rPr lang="en-US" dirty="0"/>
              <a:t>We start with the books of Samuel</a:t>
            </a:r>
          </a:p>
          <a:p>
            <a:endParaRPr lang="en-US" dirty="0"/>
          </a:p>
        </p:txBody>
      </p:sp>
      <p:sp>
        <p:nvSpPr>
          <p:cNvPr id="4" name="Footer Placeholder 3">
            <a:extLst>
              <a:ext uri="{FF2B5EF4-FFF2-40B4-BE49-F238E27FC236}">
                <a16:creationId xmlns:a16="http://schemas.microsoft.com/office/drawing/2014/main" id="{90D1313A-58EA-43BB-8667-8142747540E0}"/>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51216186-A1E2-47C8-94BC-1809AA575CC7}"/>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2109002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7367B-FE7A-4BC7-9C56-279E464E6461}"/>
              </a:ext>
            </a:extLst>
          </p:cNvPr>
          <p:cNvSpPr>
            <a:spLocks noGrp="1"/>
          </p:cNvSpPr>
          <p:nvPr>
            <p:ph type="title"/>
          </p:nvPr>
        </p:nvSpPr>
        <p:spPr/>
        <p:txBody>
          <a:bodyPr/>
          <a:lstStyle/>
          <a:p>
            <a:r>
              <a:rPr lang="en-US" dirty="0"/>
              <a:t>Introduction (continued)</a:t>
            </a:r>
          </a:p>
        </p:txBody>
      </p:sp>
      <p:sp>
        <p:nvSpPr>
          <p:cNvPr id="3" name="Content Placeholder 2">
            <a:extLst>
              <a:ext uri="{FF2B5EF4-FFF2-40B4-BE49-F238E27FC236}">
                <a16:creationId xmlns:a16="http://schemas.microsoft.com/office/drawing/2014/main" id="{953E4E1A-EF85-42FE-8884-536D8EC70DB5}"/>
              </a:ext>
            </a:extLst>
          </p:cNvPr>
          <p:cNvSpPr>
            <a:spLocks noGrp="1"/>
          </p:cNvSpPr>
          <p:nvPr>
            <p:ph idx="1"/>
          </p:nvPr>
        </p:nvSpPr>
        <p:spPr/>
        <p:txBody>
          <a:bodyPr>
            <a:normAutofit/>
          </a:bodyPr>
          <a:lstStyle/>
          <a:p>
            <a:r>
              <a:rPr lang="en-US" dirty="0"/>
              <a:t>The books of Samuel were once one book, but the translators of the Septuagint could not fit in on one scroll when translating to Greek</a:t>
            </a:r>
          </a:p>
          <a:p>
            <a:r>
              <a:rPr lang="en-US" dirty="0"/>
              <a:t>There is also a tradition that has what we know as 1 and 2 Samuel and 1 and 2 Kings was called 1, 2, 3 and 4 Kingdoms.</a:t>
            </a:r>
          </a:p>
          <a:p>
            <a:r>
              <a:rPr lang="en-US" dirty="0"/>
              <a:t>High-level outline of 1 and 2 Samuel</a:t>
            </a:r>
          </a:p>
          <a:p>
            <a:pPr marL="857250" lvl="1" indent="-400050">
              <a:buFont typeface="+mj-lt"/>
              <a:buAutoNum type="romanUcPeriod"/>
            </a:pPr>
            <a:r>
              <a:rPr lang="en-US" dirty="0"/>
              <a:t>The Last Judges, Eli and Samuel (1 Sam 1:1–7:17)</a:t>
            </a:r>
          </a:p>
          <a:p>
            <a:pPr marL="857250" lvl="1" indent="-400050">
              <a:buFont typeface="+mj-lt"/>
              <a:buAutoNum type="romanUcPeriod"/>
            </a:pPr>
            <a:r>
              <a:rPr lang="en-US" dirty="0"/>
              <a:t>Establishment of the Monarchy (1 Sam 8:1–12:25)</a:t>
            </a:r>
          </a:p>
          <a:p>
            <a:pPr marL="857250" lvl="1" indent="-400050">
              <a:buFont typeface="+mj-lt"/>
              <a:buAutoNum type="romanUcPeriod"/>
            </a:pPr>
            <a:r>
              <a:rPr lang="en-US" dirty="0"/>
              <a:t>Saul and David (1 Sam 13:1–2 Sam 2:7)</a:t>
            </a:r>
          </a:p>
          <a:p>
            <a:pPr marL="857250" lvl="1" indent="-400050">
              <a:buFont typeface="+mj-lt"/>
              <a:buAutoNum type="romanUcPeriod"/>
            </a:pPr>
            <a:r>
              <a:rPr lang="en-US" dirty="0"/>
              <a:t>The Reign of David (2 Sam 2:8–20:26)</a:t>
            </a:r>
          </a:p>
          <a:p>
            <a:pPr marL="857250" lvl="1" indent="-400050">
              <a:buFont typeface="+mj-lt"/>
              <a:buAutoNum type="romanUcPeriod"/>
            </a:pPr>
            <a:r>
              <a:rPr lang="en-US" dirty="0"/>
              <a:t>Appendixes (2 Sam 21:1–24:25) </a:t>
            </a:r>
          </a:p>
        </p:txBody>
      </p:sp>
      <p:sp>
        <p:nvSpPr>
          <p:cNvPr id="4" name="Footer Placeholder 3">
            <a:extLst>
              <a:ext uri="{FF2B5EF4-FFF2-40B4-BE49-F238E27FC236}">
                <a16:creationId xmlns:a16="http://schemas.microsoft.com/office/drawing/2014/main" id="{95E3FC69-0A3F-49FD-8C36-E2816D1580BA}"/>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1354C2A8-7231-4D45-A3D2-331BBE52E943}"/>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1259801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36BBE-CC36-4841-A5A4-51478575D9EC}"/>
              </a:ext>
            </a:extLst>
          </p:cNvPr>
          <p:cNvSpPr>
            <a:spLocks noGrp="1"/>
          </p:cNvSpPr>
          <p:nvPr>
            <p:ph type="title"/>
          </p:nvPr>
        </p:nvSpPr>
        <p:spPr/>
        <p:txBody>
          <a:bodyPr/>
          <a:lstStyle/>
          <a:p>
            <a:r>
              <a:rPr lang="en-US" dirty="0"/>
              <a:t>1 Samuel</a:t>
            </a:r>
          </a:p>
        </p:txBody>
      </p:sp>
      <p:sp>
        <p:nvSpPr>
          <p:cNvPr id="3" name="Content Placeholder 2">
            <a:extLst>
              <a:ext uri="{FF2B5EF4-FFF2-40B4-BE49-F238E27FC236}">
                <a16:creationId xmlns:a16="http://schemas.microsoft.com/office/drawing/2014/main" id="{6F2AE3F5-082C-442F-9F41-EE17AEF0063E}"/>
              </a:ext>
            </a:extLst>
          </p:cNvPr>
          <p:cNvSpPr>
            <a:spLocks noGrp="1"/>
          </p:cNvSpPr>
          <p:nvPr>
            <p:ph idx="1"/>
          </p:nvPr>
        </p:nvSpPr>
        <p:spPr/>
        <p:txBody>
          <a:bodyPr/>
          <a:lstStyle/>
          <a:p>
            <a:r>
              <a:rPr lang="en-US" dirty="0"/>
              <a:t>Just like Samson’s mother, Hannah was also barren.  In exchange for giving her a son, Hannah promises to dedicate the boy to God from birth</a:t>
            </a:r>
          </a:p>
          <a:p>
            <a:r>
              <a:rPr lang="en-US" dirty="0"/>
              <a:t>God grants her a son and she turns him over to Eli, one of the last Judges</a:t>
            </a:r>
          </a:p>
          <a:p>
            <a:r>
              <a:rPr lang="en-US" dirty="0"/>
              <a:t>1 Samuel 1:26 – ““Excuse me, my lord! As you live, my lord, I am the woman who stood here near you, praying to the </a:t>
            </a:r>
            <a:r>
              <a:rPr lang="en-US" cap="small" dirty="0"/>
              <a:t>Lord</a:t>
            </a:r>
            <a:r>
              <a:rPr lang="en-US" dirty="0"/>
              <a:t>.”</a:t>
            </a:r>
          </a:p>
          <a:p>
            <a:pPr lvl="1"/>
            <a:r>
              <a:rPr lang="en-US" dirty="0"/>
              <a:t>Notice the two different ways of writing the word “LORD”</a:t>
            </a:r>
          </a:p>
          <a:p>
            <a:r>
              <a:rPr lang="en-US" dirty="0"/>
              <a:t>Similarities between the prayer of Hannah in 1 Samuel 2 and Mary’s Magnificat in Luke 2</a:t>
            </a:r>
          </a:p>
        </p:txBody>
      </p:sp>
      <p:sp>
        <p:nvSpPr>
          <p:cNvPr id="4" name="Footer Placeholder 3">
            <a:extLst>
              <a:ext uri="{FF2B5EF4-FFF2-40B4-BE49-F238E27FC236}">
                <a16:creationId xmlns:a16="http://schemas.microsoft.com/office/drawing/2014/main" id="{63D02F61-BD23-4D4E-9859-4E6C7509A7E0}"/>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D90CD4CA-75AE-4EF4-ADDB-E637A4D4CEFE}"/>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1655530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46132-44A4-4DF3-AAA3-5E62CCA8143B}"/>
              </a:ext>
            </a:extLst>
          </p:cNvPr>
          <p:cNvSpPr>
            <a:spLocks noGrp="1"/>
          </p:cNvSpPr>
          <p:nvPr>
            <p:ph type="title"/>
          </p:nvPr>
        </p:nvSpPr>
        <p:spPr/>
        <p:txBody>
          <a:bodyPr/>
          <a:lstStyle/>
          <a:p>
            <a:r>
              <a:rPr lang="en-US" dirty="0"/>
              <a:t>1 Samuel (continued)</a:t>
            </a:r>
          </a:p>
        </p:txBody>
      </p:sp>
      <p:graphicFrame>
        <p:nvGraphicFramePr>
          <p:cNvPr id="6" name="Content Placeholder 5">
            <a:extLst>
              <a:ext uri="{FF2B5EF4-FFF2-40B4-BE49-F238E27FC236}">
                <a16:creationId xmlns:a16="http://schemas.microsoft.com/office/drawing/2014/main" id="{A7DE0E33-F0EB-4562-BEF2-6253EA88A808}"/>
              </a:ext>
            </a:extLst>
          </p:cNvPr>
          <p:cNvGraphicFramePr>
            <a:graphicFrameLocks noGrp="1"/>
          </p:cNvGraphicFramePr>
          <p:nvPr>
            <p:ph idx="1"/>
            <p:extLst>
              <p:ext uri="{D42A27DB-BD31-4B8C-83A1-F6EECF244321}">
                <p14:modId xmlns:p14="http://schemas.microsoft.com/office/powerpoint/2010/main" val="3840190670"/>
              </p:ext>
            </p:extLst>
          </p:nvPr>
        </p:nvGraphicFramePr>
        <p:xfrm>
          <a:off x="931985" y="1863969"/>
          <a:ext cx="7658678" cy="3798277"/>
        </p:xfrm>
        <a:graphic>
          <a:graphicData uri="http://schemas.openxmlformats.org/drawingml/2006/table">
            <a:tbl>
              <a:tblPr firstRow="1" firstCol="1" bandRow="1"/>
              <a:tblGrid>
                <a:gridCol w="3829339">
                  <a:extLst>
                    <a:ext uri="{9D8B030D-6E8A-4147-A177-3AD203B41FA5}">
                      <a16:colId xmlns:a16="http://schemas.microsoft.com/office/drawing/2014/main" val="54426939"/>
                    </a:ext>
                  </a:extLst>
                </a:gridCol>
                <a:gridCol w="3829339">
                  <a:extLst>
                    <a:ext uri="{9D8B030D-6E8A-4147-A177-3AD203B41FA5}">
                      <a16:colId xmlns:a16="http://schemas.microsoft.com/office/drawing/2014/main" val="1169671255"/>
                    </a:ext>
                  </a:extLst>
                </a:gridCol>
              </a:tblGrid>
              <a:tr h="279717">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Hannah’s Prayer (1 Samuel 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Mary ‘s Magnificat (Luke 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1415439"/>
                  </a:ext>
                </a:extLst>
              </a:tr>
              <a:tr h="579679">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My heart exults in the </a:t>
                      </a:r>
                      <a:r>
                        <a:rPr lang="en-US" sz="1200" cap="small">
                          <a:effectLst/>
                          <a:latin typeface="Times New Roman" panose="02020603050405020304" pitchFamily="18" charset="0"/>
                          <a:ea typeface="Calibri" panose="020F0502020204030204" pitchFamily="34" charset="0"/>
                          <a:cs typeface="Times New Roman" panose="02020603050405020304" pitchFamily="18" charset="0"/>
                        </a:rPr>
                        <a:t>Lord</a:t>
                      </a:r>
                      <a:r>
                        <a:rPr lang="en-US" sz="1200">
                          <a:effectLst/>
                          <a:latin typeface="Times New Roman" panose="02020603050405020304" pitchFamily="18" charset="0"/>
                          <a:ea typeface="Calibri" panose="020F0502020204030204" pitchFamily="34" charset="0"/>
                          <a:cs typeface="Times New Roman" panose="02020603050405020304" pitchFamily="18" charset="0"/>
                        </a:rPr>
                        <a:t>; my strength is exalted in the Lord (2:1)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My soul magnifies the </a:t>
                      </a:r>
                      <a:r>
                        <a:rPr lang="en-US" sz="1200" cap="small">
                          <a:effectLst/>
                          <a:latin typeface="Times New Roman" panose="02020603050405020304" pitchFamily="18" charset="0"/>
                          <a:ea typeface="Calibri" panose="020F0502020204030204" pitchFamily="34" charset="0"/>
                          <a:cs typeface="Times New Roman" panose="02020603050405020304" pitchFamily="18" charset="0"/>
                        </a:rPr>
                        <a:t>Lord</a:t>
                      </a:r>
                      <a:r>
                        <a:rPr lang="en-US" sz="1200">
                          <a:effectLst/>
                          <a:latin typeface="Times New Roman" panose="02020603050405020304" pitchFamily="18" charset="0"/>
                          <a:ea typeface="Calibri" panose="020F0502020204030204" pitchFamily="34" charset="0"/>
                          <a:cs typeface="Times New Roman" panose="02020603050405020304" pitchFamily="18" charset="0"/>
                        </a:rPr>
                        <a:t>, and my spirit rejoices in God my Savior (2:46–47)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038540"/>
                  </a:ext>
                </a:extLst>
              </a:tr>
              <a:tr h="579679">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There is none holy like the </a:t>
                      </a:r>
                      <a:r>
                        <a:rPr lang="en-US" sz="1200" cap="small">
                          <a:effectLst/>
                          <a:latin typeface="Times New Roman" panose="02020603050405020304" pitchFamily="18" charset="0"/>
                          <a:ea typeface="Calibri" panose="020F0502020204030204" pitchFamily="34" charset="0"/>
                          <a:cs typeface="Times New Roman" panose="02020603050405020304" pitchFamily="18" charset="0"/>
                        </a:rPr>
                        <a:t>Lord</a:t>
                      </a:r>
                      <a:r>
                        <a:rPr lang="en-US" sz="1200">
                          <a:effectLst/>
                          <a:latin typeface="Times New Roman" panose="02020603050405020304" pitchFamily="18" charset="0"/>
                          <a:ea typeface="Calibri" panose="020F0502020204030204" pitchFamily="34" charset="0"/>
                          <a:cs typeface="Times New Roman" panose="02020603050405020304" pitchFamily="18" charset="0"/>
                        </a:rPr>
                        <a:t>…” (2:2)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for he who is mighty has done great things for me, and holy is his name. (2:49)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1749896"/>
                  </a:ext>
                </a:extLst>
              </a:tr>
              <a:tr h="1479562">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The bows of the mighty are broken, but the feeble gird on strength...The </a:t>
                      </a:r>
                      <a:r>
                        <a:rPr lang="en-US" sz="1200" cap="small">
                          <a:effectLst/>
                          <a:latin typeface="Times New Roman" panose="02020603050405020304" pitchFamily="18" charset="0"/>
                          <a:ea typeface="Calibri" panose="020F0502020204030204" pitchFamily="34" charset="0"/>
                          <a:cs typeface="Times New Roman" panose="02020603050405020304" pitchFamily="18" charset="0"/>
                        </a:rPr>
                        <a:t>Lord</a:t>
                      </a:r>
                      <a:r>
                        <a:rPr lang="en-US" sz="1200">
                          <a:effectLst/>
                          <a:latin typeface="Times New Roman" panose="02020603050405020304" pitchFamily="18" charset="0"/>
                          <a:ea typeface="Calibri" panose="020F0502020204030204" pitchFamily="34" charset="0"/>
                          <a:cs typeface="Times New Roman" panose="02020603050405020304" pitchFamily="18" charset="0"/>
                        </a:rPr>
                        <a:t> kills and brings to life; he brings down to Sheol and raises up. The </a:t>
                      </a:r>
                      <a:r>
                        <a:rPr lang="en-US" sz="1200" cap="small">
                          <a:effectLst/>
                          <a:latin typeface="Times New Roman" panose="02020603050405020304" pitchFamily="18" charset="0"/>
                          <a:ea typeface="Calibri" panose="020F0502020204030204" pitchFamily="34" charset="0"/>
                          <a:cs typeface="Times New Roman" panose="02020603050405020304" pitchFamily="18" charset="0"/>
                        </a:rPr>
                        <a:t>Lord</a:t>
                      </a:r>
                      <a:r>
                        <a:rPr lang="en-US" sz="1200">
                          <a:effectLst/>
                          <a:latin typeface="Times New Roman" panose="02020603050405020304" pitchFamily="18" charset="0"/>
                          <a:ea typeface="Calibri" panose="020F0502020204030204" pitchFamily="34" charset="0"/>
                          <a:cs typeface="Times New Roman" panose="02020603050405020304" pitchFamily="18" charset="0"/>
                        </a:rPr>
                        <a:t> makes poor and makes rich; he brings low, he also exalts. (2:4, 6–7)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He has shown strength with his arm, he has scattered the proud in the imagination of their hearts, he has put down the mighty from their thrones, and exalted those of low degree. (2:51–52)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8466258"/>
                  </a:ext>
                </a:extLst>
              </a:tr>
              <a:tr h="879640">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Those who were full have hired themselves out for bread, but those who were hungry have ceased to hunger… (2:5)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he has filled the hungry with good things, and the rich he has sent empty away. (2:53)</a:t>
                      </a:r>
                    </a:p>
                    <a:p>
                      <a:pPr marL="0" marR="0">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9067575"/>
                  </a:ext>
                </a:extLst>
              </a:tr>
            </a:tbl>
          </a:graphicData>
        </a:graphic>
      </p:graphicFrame>
      <p:sp>
        <p:nvSpPr>
          <p:cNvPr id="4" name="Footer Placeholder 3">
            <a:extLst>
              <a:ext uri="{FF2B5EF4-FFF2-40B4-BE49-F238E27FC236}">
                <a16:creationId xmlns:a16="http://schemas.microsoft.com/office/drawing/2014/main" id="{41859E05-892A-4345-9180-7C002E10A979}"/>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EE603AC7-5822-4E19-81E1-E04019C2C5C1}"/>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1270970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9E1D2-36DC-43B1-9684-819590B715DB}"/>
              </a:ext>
            </a:extLst>
          </p:cNvPr>
          <p:cNvSpPr>
            <a:spLocks noGrp="1"/>
          </p:cNvSpPr>
          <p:nvPr>
            <p:ph type="title"/>
          </p:nvPr>
        </p:nvSpPr>
        <p:spPr/>
        <p:txBody>
          <a:bodyPr/>
          <a:lstStyle/>
          <a:p>
            <a:r>
              <a:rPr lang="en-US" dirty="0"/>
              <a:t>1 Samuel (continued)</a:t>
            </a:r>
          </a:p>
        </p:txBody>
      </p:sp>
      <p:sp>
        <p:nvSpPr>
          <p:cNvPr id="3" name="Content Placeholder 2">
            <a:extLst>
              <a:ext uri="{FF2B5EF4-FFF2-40B4-BE49-F238E27FC236}">
                <a16:creationId xmlns:a16="http://schemas.microsoft.com/office/drawing/2014/main" id="{18CBA7DE-BE41-4355-BBFB-B3772A28324E}"/>
              </a:ext>
            </a:extLst>
          </p:cNvPr>
          <p:cNvSpPr>
            <a:spLocks noGrp="1"/>
          </p:cNvSpPr>
          <p:nvPr>
            <p:ph idx="1"/>
          </p:nvPr>
        </p:nvSpPr>
        <p:spPr/>
        <p:txBody>
          <a:bodyPr/>
          <a:lstStyle/>
          <a:p>
            <a:r>
              <a:rPr lang="en-US" dirty="0"/>
              <a:t>Pope Benedict saw the similarities as evidence of Mary’s knowledge of scripture</a:t>
            </a:r>
          </a:p>
          <a:p>
            <a:r>
              <a:rPr lang="en-US" dirty="0"/>
              <a:t>When Samuel was old, his sons became Judges and failed miserably</a:t>
            </a:r>
          </a:p>
          <a:p>
            <a:r>
              <a:rPr lang="en-US" dirty="0"/>
              <a:t>As a result, the people demanded to have a king to rule over them</a:t>
            </a:r>
          </a:p>
          <a:p>
            <a:pPr lvl="1"/>
            <a:r>
              <a:rPr lang="en-US" dirty="0"/>
              <a:t>Rejection of God as their King</a:t>
            </a:r>
          </a:p>
          <a:p>
            <a:r>
              <a:rPr lang="en-US" dirty="0"/>
              <a:t>Samuel warns them of abuses they can expect from a king</a:t>
            </a:r>
          </a:p>
          <a:p>
            <a:r>
              <a:rPr lang="en-US" dirty="0"/>
              <a:t>God acquiesces and Samuel anoints Saul as the first king of Israel</a:t>
            </a:r>
          </a:p>
        </p:txBody>
      </p:sp>
      <p:sp>
        <p:nvSpPr>
          <p:cNvPr id="4" name="Footer Placeholder 3">
            <a:extLst>
              <a:ext uri="{FF2B5EF4-FFF2-40B4-BE49-F238E27FC236}">
                <a16:creationId xmlns:a16="http://schemas.microsoft.com/office/drawing/2014/main" id="{C8D9EF45-A15E-42C2-965E-2E580C2D8946}"/>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77EB8228-445B-4125-B1D8-79160D7516FA}"/>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1634112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96BF5-F6DD-449F-8DEA-41A5F50775AD}"/>
              </a:ext>
            </a:extLst>
          </p:cNvPr>
          <p:cNvSpPr>
            <a:spLocks noGrp="1"/>
          </p:cNvSpPr>
          <p:nvPr>
            <p:ph type="title"/>
          </p:nvPr>
        </p:nvSpPr>
        <p:spPr/>
        <p:txBody>
          <a:bodyPr/>
          <a:lstStyle/>
          <a:p>
            <a:r>
              <a:rPr lang="en-US" dirty="0"/>
              <a:t>1 Samuel (continued)</a:t>
            </a:r>
          </a:p>
        </p:txBody>
      </p:sp>
      <p:sp>
        <p:nvSpPr>
          <p:cNvPr id="3" name="Content Placeholder 2">
            <a:extLst>
              <a:ext uri="{FF2B5EF4-FFF2-40B4-BE49-F238E27FC236}">
                <a16:creationId xmlns:a16="http://schemas.microsoft.com/office/drawing/2014/main" id="{352F6967-7AF3-4958-9BAA-00880D48EF48}"/>
              </a:ext>
            </a:extLst>
          </p:cNvPr>
          <p:cNvSpPr>
            <a:spLocks noGrp="1"/>
          </p:cNvSpPr>
          <p:nvPr>
            <p:ph idx="1"/>
          </p:nvPr>
        </p:nvSpPr>
        <p:spPr/>
        <p:txBody>
          <a:bodyPr/>
          <a:lstStyle/>
          <a:p>
            <a:r>
              <a:rPr lang="en-US" dirty="0"/>
              <a:t>Saul commits errors from the very beginning from making unlawful sacrifices to failing to obey God’s </a:t>
            </a:r>
            <a:r>
              <a:rPr lang="en-US" i="1" dirty="0"/>
              <a:t>herem</a:t>
            </a:r>
            <a:r>
              <a:rPr lang="en-US" dirty="0"/>
              <a:t> against the Amalekites and lying about it</a:t>
            </a:r>
          </a:p>
          <a:p>
            <a:r>
              <a:rPr lang="en-US" dirty="0"/>
              <a:t>Kingship is taken away</a:t>
            </a:r>
          </a:p>
          <a:p>
            <a:r>
              <a:rPr lang="en-US" dirty="0"/>
              <a:t>Chapters 16 through 31 is wild ride with David as the main star</a:t>
            </a:r>
          </a:p>
          <a:p>
            <a:pPr lvl="1"/>
            <a:r>
              <a:rPr lang="en-US" dirty="0"/>
              <a:t>Kills Goliath</a:t>
            </a:r>
          </a:p>
          <a:p>
            <a:pPr lvl="1"/>
            <a:r>
              <a:rPr lang="en-US" dirty="0"/>
              <a:t>Marries Saul’s daughter</a:t>
            </a:r>
          </a:p>
          <a:p>
            <a:pPr lvl="1"/>
            <a:r>
              <a:rPr lang="en-US" dirty="0"/>
              <a:t>Befriends Saul’s son</a:t>
            </a:r>
          </a:p>
          <a:p>
            <a:pPr lvl="1"/>
            <a:r>
              <a:rPr lang="en-US" dirty="0"/>
              <a:t>Has the opportunity to kill Saul, twice</a:t>
            </a:r>
          </a:p>
          <a:p>
            <a:pPr lvl="1"/>
            <a:r>
              <a:rPr lang="en-US" dirty="0"/>
              <a:t>Saul consults the Witch of Endor</a:t>
            </a:r>
          </a:p>
          <a:p>
            <a:pPr lvl="1"/>
            <a:r>
              <a:rPr lang="en-US" dirty="0"/>
              <a:t>Saul and three sons are killed in the end</a:t>
            </a:r>
          </a:p>
        </p:txBody>
      </p:sp>
      <p:sp>
        <p:nvSpPr>
          <p:cNvPr id="4" name="Footer Placeholder 3">
            <a:extLst>
              <a:ext uri="{FF2B5EF4-FFF2-40B4-BE49-F238E27FC236}">
                <a16:creationId xmlns:a16="http://schemas.microsoft.com/office/drawing/2014/main" id="{CBEDEA71-CB95-48B2-BC11-C11505AF3133}"/>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CF40B036-8A4F-4B3D-AAEE-92D62035C2A3}"/>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868150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559AB-ED56-4093-80E9-374C33A20689}"/>
              </a:ext>
            </a:extLst>
          </p:cNvPr>
          <p:cNvSpPr>
            <a:spLocks noGrp="1"/>
          </p:cNvSpPr>
          <p:nvPr>
            <p:ph type="title"/>
          </p:nvPr>
        </p:nvSpPr>
        <p:spPr/>
        <p:txBody>
          <a:bodyPr/>
          <a:lstStyle/>
          <a:p>
            <a:r>
              <a:rPr lang="en-US" dirty="0"/>
              <a:t>2 Samuel</a:t>
            </a:r>
          </a:p>
        </p:txBody>
      </p:sp>
      <p:sp>
        <p:nvSpPr>
          <p:cNvPr id="3" name="Content Placeholder 2">
            <a:extLst>
              <a:ext uri="{FF2B5EF4-FFF2-40B4-BE49-F238E27FC236}">
                <a16:creationId xmlns:a16="http://schemas.microsoft.com/office/drawing/2014/main" id="{D085C44F-0FA5-4F29-AB35-B10109092BBC}"/>
              </a:ext>
            </a:extLst>
          </p:cNvPr>
          <p:cNvSpPr>
            <a:spLocks noGrp="1"/>
          </p:cNvSpPr>
          <p:nvPr>
            <p:ph idx="1"/>
          </p:nvPr>
        </p:nvSpPr>
        <p:spPr/>
        <p:txBody>
          <a:bodyPr/>
          <a:lstStyle/>
          <a:p>
            <a:r>
              <a:rPr lang="en-US" dirty="0"/>
              <a:t>After a long war between the house of Saul and the house of David, David wins and the glory years begin</a:t>
            </a:r>
          </a:p>
          <a:p>
            <a:r>
              <a:rPr lang="en-US" dirty="0"/>
              <a:t>Trying to address all the events of 2 Samuel could take a course in itself.  I will concentrate on three things</a:t>
            </a:r>
          </a:p>
          <a:p>
            <a:pPr lvl="1"/>
            <a:r>
              <a:rPr lang="en-US" dirty="0"/>
              <a:t>Establishing Jerusalem as the capital of Israel</a:t>
            </a:r>
          </a:p>
          <a:p>
            <a:pPr lvl="1"/>
            <a:r>
              <a:rPr lang="en-US" dirty="0"/>
              <a:t>The Davidic Covenant</a:t>
            </a:r>
          </a:p>
          <a:p>
            <a:pPr lvl="1"/>
            <a:r>
              <a:rPr lang="en-US" dirty="0"/>
              <a:t>Bathsheba</a:t>
            </a:r>
          </a:p>
        </p:txBody>
      </p:sp>
      <p:sp>
        <p:nvSpPr>
          <p:cNvPr id="4" name="Footer Placeholder 3">
            <a:extLst>
              <a:ext uri="{FF2B5EF4-FFF2-40B4-BE49-F238E27FC236}">
                <a16:creationId xmlns:a16="http://schemas.microsoft.com/office/drawing/2014/main" id="{55DBC0CE-B4BA-4BF9-83BE-4ADDCC8AAF2F}"/>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6CD378FE-F452-4D30-977D-B16099E7665F}"/>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425321489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4102</TotalTime>
  <Words>1208</Words>
  <Application>Microsoft Office PowerPoint</Application>
  <PresentationFormat>Widescreen</PresentationFormat>
  <Paragraphs>127</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Times New Roman</vt:lpstr>
      <vt:lpstr>Trebuchet MS</vt:lpstr>
      <vt:lpstr>Wingdings 3</vt:lpstr>
      <vt:lpstr>Facet</vt:lpstr>
      <vt:lpstr>The Historical Books of the Old Testament</vt:lpstr>
      <vt:lpstr>Opening Prayer</vt:lpstr>
      <vt:lpstr>Introduction</vt:lpstr>
      <vt:lpstr>Introduction (continued)</vt:lpstr>
      <vt:lpstr>1 Samuel</vt:lpstr>
      <vt:lpstr>1 Samuel (continued)</vt:lpstr>
      <vt:lpstr>1 Samuel (continued)</vt:lpstr>
      <vt:lpstr>1 Samuel (continued)</vt:lpstr>
      <vt:lpstr>2 Samuel</vt:lpstr>
      <vt:lpstr>2 Samuel - Jerusalem</vt:lpstr>
      <vt:lpstr>2 Samuel – The Davidic Covenant</vt:lpstr>
      <vt:lpstr>2 Samuel – The Davidic Covenant (continued)</vt:lpstr>
      <vt:lpstr>2 Samuel - Bathsheba</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92</cp:revision>
  <cp:lastPrinted>2019-11-07T18:35:43Z</cp:lastPrinted>
  <dcterms:created xsi:type="dcterms:W3CDTF">2017-09-26T22:01:53Z</dcterms:created>
  <dcterms:modified xsi:type="dcterms:W3CDTF">2019-12-17T18:15:05Z</dcterms:modified>
</cp:coreProperties>
</file>