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16"/>
  </p:notesMasterIdLst>
  <p:sldIdLst>
    <p:sldId id="256" r:id="rId2"/>
    <p:sldId id="271" r:id="rId3"/>
    <p:sldId id="272" r:id="rId4"/>
    <p:sldId id="273" r:id="rId5"/>
    <p:sldId id="274" r:id="rId6"/>
    <p:sldId id="263" r:id="rId7"/>
    <p:sldId id="275" r:id="rId8"/>
    <p:sldId id="264" r:id="rId9"/>
    <p:sldId id="279" r:id="rId10"/>
    <p:sldId id="276" r:id="rId11"/>
    <p:sldId id="277" r:id="rId12"/>
    <p:sldId id="278" r:id="rId13"/>
    <p:sldId id="280" r:id="rId14"/>
    <p:sldId id="270" r:id="rId15"/>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158" d="100"/>
          <a:sy n="158" d="100"/>
        </p:scale>
        <p:origin x="344" y="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842E008B-2BF1-4176-952A-417346ECEAEF}" type="datetimeFigureOut">
              <a:rPr lang="en-US" smtClean="0"/>
              <a:t>9/20/2019</a:t>
            </a:fld>
            <a:endParaRPr lang="en-US"/>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A6D044DB-C52B-4B3A-B822-D5188B8B8726}" type="slidenum">
              <a:rPr lang="en-US" smtClean="0"/>
              <a:t>‹#›</a:t>
            </a:fld>
            <a:endParaRPr lang="en-US"/>
          </a:p>
        </p:txBody>
      </p:sp>
    </p:spTree>
    <p:extLst>
      <p:ext uri="{BB962C8B-B14F-4D97-AF65-F5344CB8AC3E}">
        <p14:creationId xmlns:p14="http://schemas.microsoft.com/office/powerpoint/2010/main" val="7880149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1</a:t>
            </a:fld>
            <a:endParaRPr lang="en-US"/>
          </a:p>
        </p:txBody>
      </p:sp>
    </p:spTree>
    <p:extLst>
      <p:ext uri="{BB962C8B-B14F-4D97-AF65-F5344CB8AC3E}">
        <p14:creationId xmlns:p14="http://schemas.microsoft.com/office/powerpoint/2010/main" val="7402539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14</a:t>
            </a:fld>
            <a:endParaRPr lang="en-US"/>
          </a:p>
        </p:txBody>
      </p:sp>
    </p:spTree>
    <p:extLst>
      <p:ext uri="{BB962C8B-B14F-4D97-AF65-F5344CB8AC3E}">
        <p14:creationId xmlns:p14="http://schemas.microsoft.com/office/powerpoint/2010/main" val="34507941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0DA6473-4737-4437-A448-43BE11227DF4}" type="datetime1">
              <a:rPr lang="en-US" smtClean="0"/>
              <a:t>9/20/2019</a:t>
            </a:fld>
            <a:endParaRPr lang="en-US" dirty="0"/>
          </a:p>
        </p:txBody>
      </p:sp>
      <p:sp>
        <p:nvSpPr>
          <p:cNvPr id="5" name="Footer Placeholder 4"/>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3C0CFCC1-4DBD-4EA3-821C-68070C5CB590}"/>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454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7569998-6486-473B-9CDB-71ED3F279B89}" type="datetime1">
              <a:rPr lang="en-US" smtClean="0"/>
              <a:t>9/20/2019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5172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0F69410-C048-4BFD-A549-49F926C9DF8B}" type="datetime1">
              <a:rPr lang="en-US" smtClean="0"/>
              <a:t>9/20/2019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74270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AB9DAC0-830A-4E8D-A021-560120EAB2D6}" type="datetime1">
              <a:rPr lang="en-US" smtClean="0"/>
              <a:t>9/20/2019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7575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65BE383-15FA-467D-8456-DD16D75D1232}" type="datetime1">
              <a:rPr lang="en-US" smtClean="0"/>
              <a:t>9/20/2019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413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0F9D81-F7A8-4346-9CDD-44895E680CFB}" type="datetime1">
              <a:rPr lang="en-US" smtClean="0"/>
              <a:t>9/20/2019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3400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CABDC00-C98E-4AE4-82D3-0C582A009359}" type="datetime1">
              <a:rPr lang="en-US" smtClean="0"/>
              <a:t>9/20/2019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5405624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0F66F09-AF73-4422-A0AA-BC8598F6A10F}" type="datetime1">
              <a:rPr lang="en-US" smtClean="0"/>
              <a:t>9/20/2019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9444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4521B9C-798E-4583-8C76-FB8C64970DBC}" type="datetime1">
              <a:rPr lang="en-US" smtClean="0"/>
              <a:t>9/20/2019</a:t>
            </a:fld>
            <a:endParaRPr lang="en-US" dirty="0"/>
          </a:p>
        </p:txBody>
      </p:sp>
      <p:sp>
        <p:nvSpPr>
          <p:cNvPr id="5" name="Footer Placeholder 4"/>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pic>
        <p:nvPicPr>
          <p:cNvPr id="7" name="Picture 6">
            <a:extLst>
              <a:ext uri="{FF2B5EF4-FFF2-40B4-BE49-F238E27FC236}">
                <a16:creationId xmlns:a16="http://schemas.microsoft.com/office/drawing/2014/main" id="{3E10FF24-73F1-46E4-B214-68FE86FCA849}"/>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3702767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975DC76-E6DD-4AFF-8DC6-CB39EBAAFC84}" type="datetime1">
              <a:rPr lang="en-US" smtClean="0"/>
              <a:t>9/20/2019</a:t>
            </a:fld>
            <a:endParaRPr lang="en-US" dirty="0"/>
          </a:p>
        </p:txBody>
      </p:sp>
      <p:sp>
        <p:nvSpPr>
          <p:cNvPr id="5" name="Footer Placeholder 4"/>
          <p:cNvSpPr>
            <a:spLocks noGrp="1"/>
          </p:cNvSpPr>
          <p:nvPr>
            <p:ph type="ftr" sz="quarter" idx="11"/>
          </p:nvPr>
        </p:nvSpPr>
        <p:spPr/>
        <p:txBody>
          <a:bodyPr/>
          <a:lstStyle/>
          <a:p>
            <a:r>
              <a:rPr lang="en-US" dirty="0"/>
              <a:t>©Copyright, 2019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58866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52A6B42-A2F8-4AB7-9FDA-5DEE034D21E2}" type="datetime1">
              <a:rPr lang="en-US" smtClean="0"/>
              <a:t>9/20/2019</a:t>
            </a:fld>
            <a:endParaRPr lang="en-US" dirty="0"/>
          </a:p>
        </p:txBody>
      </p:sp>
      <p:sp>
        <p:nvSpPr>
          <p:cNvPr id="6" name="Footer Placeholder 5"/>
          <p:cNvSpPr>
            <a:spLocks noGrp="1"/>
          </p:cNvSpPr>
          <p:nvPr>
            <p:ph type="ftr" sz="quarter" idx="11"/>
          </p:nvPr>
        </p:nvSpPr>
        <p:spPr/>
        <p:txBody>
          <a:bodyPr/>
          <a:lstStyle/>
          <a:p>
            <a:r>
              <a:rPr lang="en-US" dirty="0"/>
              <a:t>©Copyright, 2019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247150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5450B16-CC4F-4957-9268-7DEA2C136E27}" type="datetime1">
              <a:rPr lang="en-US" smtClean="0"/>
              <a:t>9/20/2019</a:t>
            </a:fld>
            <a:endParaRPr lang="en-US" dirty="0"/>
          </a:p>
        </p:txBody>
      </p:sp>
      <p:sp>
        <p:nvSpPr>
          <p:cNvPr id="8" name="Footer Placeholder 7"/>
          <p:cNvSpPr>
            <a:spLocks noGrp="1"/>
          </p:cNvSpPr>
          <p:nvPr>
            <p:ph type="ftr" sz="quarter" idx="11"/>
          </p:nvPr>
        </p:nvSpPr>
        <p:spPr/>
        <p:txBody>
          <a:bodyPr/>
          <a:lstStyle/>
          <a:p>
            <a:r>
              <a:rPr lang="en-US" dirty="0"/>
              <a:t>©Copyright, 2019 The Relentless Catholic.  All Rights Reserved. </a:t>
            </a:r>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1964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26D177E-5329-4603-941F-297029918C45}" type="datetime1">
              <a:rPr lang="en-US" smtClean="0"/>
              <a:t>9/20/2019</a:t>
            </a:fld>
            <a:endParaRPr lang="en-US" dirty="0"/>
          </a:p>
        </p:txBody>
      </p:sp>
      <p:sp>
        <p:nvSpPr>
          <p:cNvPr id="4" name="Footer Placeholder 3"/>
          <p:cNvSpPr>
            <a:spLocks noGrp="1"/>
          </p:cNvSpPr>
          <p:nvPr>
            <p:ph type="ftr" sz="quarter" idx="11"/>
          </p:nvPr>
        </p:nvSpPr>
        <p:spPr/>
        <p:txBody>
          <a:bodyPr/>
          <a:lstStyle/>
          <a:p>
            <a:r>
              <a:rPr lang="en-US" dirty="0"/>
              <a:t>©Copyright, 2019 The Relentless Catholic.  All Rights Reserved. </a:t>
            </a:r>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2605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F8CEC5-EFC9-4BE9-8F29-3E8FB06F7517}" type="datetime1">
              <a:rPr lang="en-US" smtClean="0"/>
              <a:t>9/20/2019</a:t>
            </a:fld>
            <a:endParaRPr lang="en-US" dirty="0"/>
          </a:p>
        </p:txBody>
      </p:sp>
      <p:sp>
        <p:nvSpPr>
          <p:cNvPr id="3" name="Footer Placeholder 2"/>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pic>
        <p:nvPicPr>
          <p:cNvPr id="5" name="Picture 4">
            <a:extLst>
              <a:ext uri="{FF2B5EF4-FFF2-40B4-BE49-F238E27FC236}">
                <a16:creationId xmlns:a16="http://schemas.microsoft.com/office/drawing/2014/main" id="{E6F8D89C-F266-4E70-8394-3F9FEF42EEC1}"/>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1598574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B9469C5-E93A-4B7E-8627-A51141C449DC}" type="datetime1">
              <a:rPr lang="en-US" smtClean="0"/>
              <a:t>9/20/2019</a:t>
            </a:fld>
            <a:endParaRPr lang="en-US" dirty="0"/>
          </a:p>
        </p:txBody>
      </p:sp>
      <p:sp>
        <p:nvSpPr>
          <p:cNvPr id="6" name="Footer Placeholder 5"/>
          <p:cNvSpPr>
            <a:spLocks noGrp="1"/>
          </p:cNvSpPr>
          <p:nvPr>
            <p:ph type="ftr" sz="quarter" idx="11"/>
          </p:nvPr>
        </p:nvSpPr>
        <p:spPr/>
        <p:txBody>
          <a:bodyPr/>
          <a:lstStyle/>
          <a:p>
            <a:r>
              <a:rPr lang="en-US"/>
              <a:t>©Copyright, 2018 The Relentless Catholic.  All Rights Reserved. </a:t>
            </a:r>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96481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a:t>©Copyright, 2018 The Relentless Catholic.  All Rights Reserved.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DF4F6D00-6457-4F23-AECF-59679649A13B}" type="datetime1">
              <a:rPr lang="en-US" smtClean="0"/>
              <a:t>9/20/2019</a:t>
            </a:fld>
            <a:endParaRPr lang="en-US" dirty="0"/>
          </a:p>
        </p:txBody>
      </p:sp>
    </p:spTree>
    <p:extLst>
      <p:ext uri="{BB962C8B-B14F-4D97-AF65-F5344CB8AC3E}">
        <p14:creationId xmlns:p14="http://schemas.microsoft.com/office/powerpoint/2010/main" val="2997730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876337F-53B3-453D-A0E3-80200FA17A0B}" type="datetime1">
              <a:rPr lang="en-US" smtClean="0"/>
              <a:t>9/20/2019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©Copyright, 2019 The Relentless Catholic.  All Rights Reserved. </a:t>
            </a: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5C5FB5FB-CF99-481B-BFAB-7AE335D5FF59}"/>
              </a:ext>
            </a:extLst>
          </p:cNvPr>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61883700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7DB82-659B-415E-AA97-3A405D2B1D4D}"/>
              </a:ext>
            </a:extLst>
          </p:cNvPr>
          <p:cNvSpPr>
            <a:spLocks noGrp="1"/>
          </p:cNvSpPr>
          <p:nvPr>
            <p:ph type="ctrTitle"/>
          </p:nvPr>
        </p:nvSpPr>
        <p:spPr/>
        <p:txBody>
          <a:bodyPr/>
          <a:lstStyle/>
          <a:p>
            <a:r>
              <a:rPr lang="en-US" sz="4000" dirty="0"/>
              <a:t>The Historical Books of the Old Testament</a:t>
            </a:r>
            <a:endParaRPr lang="en-US" dirty="0"/>
          </a:p>
        </p:txBody>
      </p:sp>
      <p:sp>
        <p:nvSpPr>
          <p:cNvPr id="3" name="Subtitle 2">
            <a:extLst>
              <a:ext uri="{FF2B5EF4-FFF2-40B4-BE49-F238E27FC236}">
                <a16:creationId xmlns:a16="http://schemas.microsoft.com/office/drawing/2014/main" id="{6AF8EF5D-9D1B-46AF-B280-885976026A11}"/>
              </a:ext>
            </a:extLst>
          </p:cNvPr>
          <p:cNvSpPr>
            <a:spLocks noGrp="1"/>
          </p:cNvSpPr>
          <p:nvPr>
            <p:ph type="subTitle" idx="1"/>
          </p:nvPr>
        </p:nvSpPr>
        <p:spPr>
          <a:xfrm>
            <a:off x="1082180" y="4050833"/>
            <a:ext cx="8191823" cy="1096899"/>
          </a:xfrm>
        </p:spPr>
        <p:txBody>
          <a:bodyPr>
            <a:normAutofit/>
          </a:bodyPr>
          <a:lstStyle/>
          <a:p>
            <a:r>
              <a:rPr lang="en-US" sz="2400" dirty="0"/>
              <a:t>Lesson 1: Introduction to the Historical Books and Summarizing the Pentateuch</a:t>
            </a:r>
          </a:p>
        </p:txBody>
      </p:sp>
      <p:sp>
        <p:nvSpPr>
          <p:cNvPr id="4" name="Footer Placeholder 3">
            <a:extLst>
              <a:ext uri="{FF2B5EF4-FFF2-40B4-BE49-F238E27FC236}">
                <a16:creationId xmlns:a16="http://schemas.microsoft.com/office/drawing/2014/main" id="{6F4B25FA-4301-401C-AEB0-6B332FE87E49}"/>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9BC9F371-67C3-4C2E-AA0D-F513AB2B2D74}"/>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710183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F19B0-E49C-45F3-8496-1323A7D87A21}"/>
              </a:ext>
            </a:extLst>
          </p:cNvPr>
          <p:cNvSpPr>
            <a:spLocks noGrp="1"/>
          </p:cNvSpPr>
          <p:nvPr>
            <p:ph type="title"/>
          </p:nvPr>
        </p:nvSpPr>
        <p:spPr/>
        <p:txBody>
          <a:bodyPr/>
          <a:lstStyle/>
          <a:p>
            <a:r>
              <a:rPr lang="en-US" dirty="0"/>
              <a:t>Continuing Abraham’s Legacy</a:t>
            </a:r>
          </a:p>
        </p:txBody>
      </p:sp>
      <p:sp>
        <p:nvSpPr>
          <p:cNvPr id="3" name="Content Placeholder 2">
            <a:extLst>
              <a:ext uri="{FF2B5EF4-FFF2-40B4-BE49-F238E27FC236}">
                <a16:creationId xmlns:a16="http://schemas.microsoft.com/office/drawing/2014/main" id="{89A4D05A-02EB-4E96-ABB2-54894AE4CBA6}"/>
              </a:ext>
            </a:extLst>
          </p:cNvPr>
          <p:cNvSpPr>
            <a:spLocks noGrp="1"/>
          </p:cNvSpPr>
          <p:nvPr>
            <p:ph idx="1"/>
          </p:nvPr>
        </p:nvSpPr>
        <p:spPr/>
        <p:txBody>
          <a:bodyPr>
            <a:normAutofit fontScale="77500" lnSpcReduction="20000"/>
          </a:bodyPr>
          <a:lstStyle/>
          <a:p>
            <a:r>
              <a:rPr lang="en-US" dirty="0"/>
              <a:t>Isaac marries and has two sons, Esau (later to become Edom) and Jacob (later to become Israel)</a:t>
            </a:r>
          </a:p>
          <a:p>
            <a:r>
              <a:rPr lang="en-US" dirty="0"/>
              <a:t>Israel has twelve sons</a:t>
            </a:r>
          </a:p>
          <a:p>
            <a:pPr lvl="1"/>
            <a:r>
              <a:rPr lang="en-US" dirty="0"/>
              <a:t>Reuben</a:t>
            </a:r>
          </a:p>
          <a:p>
            <a:pPr lvl="1"/>
            <a:r>
              <a:rPr lang="en-US" dirty="0"/>
              <a:t>Simeon</a:t>
            </a:r>
          </a:p>
          <a:p>
            <a:pPr lvl="1"/>
            <a:r>
              <a:rPr lang="en-US" dirty="0"/>
              <a:t>Levi</a:t>
            </a:r>
          </a:p>
          <a:p>
            <a:pPr lvl="1"/>
            <a:r>
              <a:rPr lang="en-US" dirty="0"/>
              <a:t>Judah</a:t>
            </a:r>
          </a:p>
          <a:p>
            <a:pPr lvl="1"/>
            <a:r>
              <a:rPr lang="en-US" dirty="0"/>
              <a:t>Dan</a:t>
            </a:r>
          </a:p>
          <a:p>
            <a:pPr lvl="1"/>
            <a:r>
              <a:rPr lang="en-US" dirty="0"/>
              <a:t>Naphtali</a:t>
            </a:r>
          </a:p>
          <a:p>
            <a:pPr lvl="1"/>
            <a:r>
              <a:rPr lang="en-US" dirty="0"/>
              <a:t>Gad</a:t>
            </a:r>
          </a:p>
          <a:p>
            <a:pPr lvl="1"/>
            <a:r>
              <a:rPr lang="en-US" dirty="0"/>
              <a:t>Asher</a:t>
            </a:r>
          </a:p>
          <a:p>
            <a:pPr lvl="1"/>
            <a:r>
              <a:rPr lang="en-US" dirty="0"/>
              <a:t>Issachar</a:t>
            </a:r>
          </a:p>
          <a:p>
            <a:pPr lvl="1"/>
            <a:r>
              <a:rPr lang="en-US" dirty="0"/>
              <a:t>Zebulun</a:t>
            </a:r>
          </a:p>
          <a:p>
            <a:pPr lvl="1"/>
            <a:r>
              <a:rPr lang="en-US" dirty="0"/>
              <a:t>Joseph (sons – Ephraim and Manasseh)</a:t>
            </a:r>
          </a:p>
          <a:p>
            <a:pPr lvl="1"/>
            <a:r>
              <a:rPr lang="en-US" dirty="0"/>
              <a:t>Benjamin</a:t>
            </a:r>
          </a:p>
          <a:p>
            <a:endParaRPr lang="en-US" dirty="0"/>
          </a:p>
        </p:txBody>
      </p:sp>
      <p:sp>
        <p:nvSpPr>
          <p:cNvPr id="4" name="Footer Placeholder 3">
            <a:extLst>
              <a:ext uri="{FF2B5EF4-FFF2-40B4-BE49-F238E27FC236}">
                <a16:creationId xmlns:a16="http://schemas.microsoft.com/office/drawing/2014/main" id="{47FC21AA-6B53-4A0A-A532-7FF1F8851157}"/>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E1E09C48-882F-456B-BAF2-AD197E64454E}"/>
              </a:ext>
            </a:extLst>
          </p:cNvPr>
          <p:cNvSpPr>
            <a:spLocks noGrp="1"/>
          </p:cNvSpPr>
          <p:nvPr>
            <p:ph type="sldNum" sz="quarter" idx="12"/>
          </p:nvPr>
        </p:nvSpPr>
        <p:spPr/>
        <p:txBody>
          <a:bodyPr/>
          <a:lstStyle/>
          <a:p>
            <a:fld id="{519954A3-9DFD-4C44-94BA-B95130A3BA1C}" type="slidenum">
              <a:rPr lang="en-US" smtClean="0"/>
              <a:t>10</a:t>
            </a:fld>
            <a:endParaRPr lang="en-US" dirty="0"/>
          </a:p>
        </p:txBody>
      </p:sp>
    </p:spTree>
    <p:extLst>
      <p:ext uri="{BB962C8B-B14F-4D97-AF65-F5344CB8AC3E}">
        <p14:creationId xmlns:p14="http://schemas.microsoft.com/office/powerpoint/2010/main" val="28636514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9E298B-236D-4711-A713-B3611AE0A69A}"/>
              </a:ext>
            </a:extLst>
          </p:cNvPr>
          <p:cNvSpPr>
            <a:spLocks noGrp="1"/>
          </p:cNvSpPr>
          <p:nvPr>
            <p:ph type="title"/>
          </p:nvPr>
        </p:nvSpPr>
        <p:spPr/>
        <p:txBody>
          <a:bodyPr/>
          <a:lstStyle/>
          <a:p>
            <a:r>
              <a:rPr lang="en-US" dirty="0"/>
              <a:t>Moses’s Legacy</a:t>
            </a:r>
          </a:p>
        </p:txBody>
      </p:sp>
      <p:sp>
        <p:nvSpPr>
          <p:cNvPr id="3" name="Content Placeholder 2">
            <a:extLst>
              <a:ext uri="{FF2B5EF4-FFF2-40B4-BE49-F238E27FC236}">
                <a16:creationId xmlns:a16="http://schemas.microsoft.com/office/drawing/2014/main" id="{6A92C751-F783-4C59-92EA-C9452667152C}"/>
              </a:ext>
            </a:extLst>
          </p:cNvPr>
          <p:cNvSpPr>
            <a:spLocks noGrp="1"/>
          </p:cNvSpPr>
          <p:nvPr>
            <p:ph idx="1"/>
          </p:nvPr>
        </p:nvSpPr>
        <p:spPr/>
        <p:txBody>
          <a:bodyPr/>
          <a:lstStyle/>
          <a:p>
            <a:r>
              <a:rPr lang="en-US" dirty="0"/>
              <a:t>Israel and his family go to Egypt during a famine and settle there</a:t>
            </a:r>
          </a:p>
          <a:p>
            <a:r>
              <a:rPr lang="en-US" dirty="0"/>
              <a:t>The Israelites flourish – Genesis ends and Exodus begins</a:t>
            </a:r>
          </a:p>
          <a:p>
            <a:r>
              <a:rPr lang="en-US" dirty="0"/>
              <a:t>Pharaoh gets concerned and enslaves the Israelites</a:t>
            </a:r>
          </a:p>
          <a:p>
            <a:r>
              <a:rPr lang="en-US" dirty="0"/>
              <a:t>Enter Moses</a:t>
            </a:r>
          </a:p>
          <a:p>
            <a:r>
              <a:rPr lang="en-US" dirty="0"/>
              <a:t>God calls Moses on Mt. Sinai (Horeb) in the burning bush</a:t>
            </a:r>
          </a:p>
          <a:p>
            <a:r>
              <a:rPr lang="en-US" dirty="0"/>
              <a:t>God brings down plagues on Egypt, the last of which was the Passover where God kills the first born of all who do not follow his instructions related to the Passover sacrifice</a:t>
            </a:r>
          </a:p>
          <a:p>
            <a:r>
              <a:rPr lang="en-US" dirty="0"/>
              <a:t>Pharaoh lets them go and the Israelites head to Mt. Sinai</a:t>
            </a:r>
          </a:p>
        </p:txBody>
      </p:sp>
      <p:sp>
        <p:nvSpPr>
          <p:cNvPr id="4" name="Footer Placeholder 3">
            <a:extLst>
              <a:ext uri="{FF2B5EF4-FFF2-40B4-BE49-F238E27FC236}">
                <a16:creationId xmlns:a16="http://schemas.microsoft.com/office/drawing/2014/main" id="{D45E6722-88E3-4AD2-94E1-BA659315F088}"/>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D5800F38-894D-4ECE-A8C8-7ADD0980841B}"/>
              </a:ext>
            </a:extLst>
          </p:cNvPr>
          <p:cNvSpPr>
            <a:spLocks noGrp="1"/>
          </p:cNvSpPr>
          <p:nvPr>
            <p:ph type="sldNum" sz="quarter" idx="12"/>
          </p:nvPr>
        </p:nvSpPr>
        <p:spPr/>
        <p:txBody>
          <a:bodyPr/>
          <a:lstStyle/>
          <a:p>
            <a:fld id="{519954A3-9DFD-4C44-94BA-B95130A3BA1C}" type="slidenum">
              <a:rPr lang="en-US" smtClean="0"/>
              <a:t>11</a:t>
            </a:fld>
            <a:endParaRPr lang="en-US" dirty="0"/>
          </a:p>
        </p:txBody>
      </p:sp>
    </p:spTree>
    <p:extLst>
      <p:ext uri="{BB962C8B-B14F-4D97-AF65-F5344CB8AC3E}">
        <p14:creationId xmlns:p14="http://schemas.microsoft.com/office/powerpoint/2010/main" val="3705866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F53085-8779-455A-AD96-A16F7E1AD8EF}"/>
              </a:ext>
            </a:extLst>
          </p:cNvPr>
          <p:cNvSpPr>
            <a:spLocks noGrp="1"/>
          </p:cNvSpPr>
          <p:nvPr>
            <p:ph type="title"/>
          </p:nvPr>
        </p:nvSpPr>
        <p:spPr/>
        <p:txBody>
          <a:bodyPr/>
          <a:lstStyle/>
          <a:p>
            <a:r>
              <a:rPr lang="en-US" dirty="0"/>
              <a:t>Moses’s Legacy (continued)</a:t>
            </a:r>
          </a:p>
        </p:txBody>
      </p:sp>
      <p:sp>
        <p:nvSpPr>
          <p:cNvPr id="3" name="Content Placeholder 2">
            <a:extLst>
              <a:ext uri="{FF2B5EF4-FFF2-40B4-BE49-F238E27FC236}">
                <a16:creationId xmlns:a16="http://schemas.microsoft.com/office/drawing/2014/main" id="{AA898808-1DBC-4832-8205-AD7703106D4A}"/>
              </a:ext>
            </a:extLst>
          </p:cNvPr>
          <p:cNvSpPr>
            <a:spLocks noGrp="1"/>
          </p:cNvSpPr>
          <p:nvPr>
            <p:ph idx="1"/>
          </p:nvPr>
        </p:nvSpPr>
        <p:spPr/>
        <p:txBody>
          <a:bodyPr/>
          <a:lstStyle/>
          <a:p>
            <a:r>
              <a:rPr lang="en-US" dirty="0"/>
              <a:t>God makes a covenant with Moses and the Israelites promising them the land of Canaan (which he had already promised to Abraham back in Genesis) and making the Israelites His people</a:t>
            </a:r>
          </a:p>
          <a:p>
            <a:r>
              <a:rPr lang="en-US" dirty="0"/>
              <a:t>Land and people make a nation – fulfilling the first of the promises made to Abraham</a:t>
            </a:r>
          </a:p>
          <a:p>
            <a:r>
              <a:rPr lang="en-US" dirty="0"/>
              <a:t>What does Israel do??  Worship a golden calf!</a:t>
            </a:r>
          </a:p>
          <a:p>
            <a:r>
              <a:rPr lang="en-US" dirty="0"/>
              <a:t>Moses talks God out of destroying the Israelites</a:t>
            </a:r>
          </a:p>
          <a:p>
            <a:r>
              <a:rPr lang="en-US" dirty="0"/>
              <a:t>God gives laws to the Israelites in several stags, but eventually leads them out of Sinai towards Canaan, the promised land</a:t>
            </a:r>
          </a:p>
        </p:txBody>
      </p:sp>
      <p:sp>
        <p:nvSpPr>
          <p:cNvPr id="4" name="Footer Placeholder 3">
            <a:extLst>
              <a:ext uri="{FF2B5EF4-FFF2-40B4-BE49-F238E27FC236}">
                <a16:creationId xmlns:a16="http://schemas.microsoft.com/office/drawing/2014/main" id="{409F165F-8D68-463F-B0D5-030BB27A09D0}"/>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60B3BF9D-EC96-4246-A2AC-42EF802D81F7}"/>
              </a:ext>
            </a:extLst>
          </p:cNvPr>
          <p:cNvSpPr>
            <a:spLocks noGrp="1"/>
          </p:cNvSpPr>
          <p:nvPr>
            <p:ph type="sldNum" sz="quarter" idx="12"/>
          </p:nvPr>
        </p:nvSpPr>
        <p:spPr/>
        <p:txBody>
          <a:bodyPr/>
          <a:lstStyle/>
          <a:p>
            <a:fld id="{519954A3-9DFD-4C44-94BA-B95130A3BA1C}" type="slidenum">
              <a:rPr lang="en-US" smtClean="0"/>
              <a:t>12</a:t>
            </a:fld>
            <a:endParaRPr lang="en-US" dirty="0"/>
          </a:p>
        </p:txBody>
      </p:sp>
    </p:spTree>
    <p:extLst>
      <p:ext uri="{BB962C8B-B14F-4D97-AF65-F5344CB8AC3E}">
        <p14:creationId xmlns:p14="http://schemas.microsoft.com/office/powerpoint/2010/main" val="2649602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899A7B-47F5-4266-826C-FE7A3171854D}"/>
              </a:ext>
            </a:extLst>
          </p:cNvPr>
          <p:cNvSpPr>
            <a:spLocks noGrp="1"/>
          </p:cNvSpPr>
          <p:nvPr>
            <p:ph type="title"/>
          </p:nvPr>
        </p:nvSpPr>
        <p:spPr/>
        <p:txBody>
          <a:bodyPr/>
          <a:lstStyle/>
          <a:p>
            <a:r>
              <a:rPr lang="en-US" dirty="0"/>
              <a:t>Moses’s Legacy (continued)</a:t>
            </a:r>
          </a:p>
        </p:txBody>
      </p:sp>
      <p:sp>
        <p:nvSpPr>
          <p:cNvPr id="3" name="Content Placeholder 2">
            <a:extLst>
              <a:ext uri="{FF2B5EF4-FFF2-40B4-BE49-F238E27FC236}">
                <a16:creationId xmlns:a16="http://schemas.microsoft.com/office/drawing/2014/main" id="{D3C8933C-57E9-4E7B-89B9-AB63D4C2B0C4}"/>
              </a:ext>
            </a:extLst>
          </p:cNvPr>
          <p:cNvSpPr>
            <a:spLocks noGrp="1"/>
          </p:cNvSpPr>
          <p:nvPr>
            <p:ph idx="1"/>
          </p:nvPr>
        </p:nvSpPr>
        <p:spPr/>
        <p:txBody>
          <a:bodyPr/>
          <a:lstStyle/>
          <a:p>
            <a:r>
              <a:rPr lang="en-US" dirty="0"/>
              <a:t>They approach the promised land and Moses sends in 12 spies</a:t>
            </a:r>
          </a:p>
          <a:p>
            <a:r>
              <a:rPr lang="en-US" dirty="0"/>
              <a:t>Only two, Caleb and Joshua, believe that they should invade.</a:t>
            </a:r>
          </a:p>
          <a:p>
            <a:r>
              <a:rPr lang="en-US" dirty="0"/>
              <a:t>The other 10 doubt God and the people threaten to stone Moses and the two spies</a:t>
            </a:r>
          </a:p>
          <a:p>
            <a:r>
              <a:rPr lang="en-US" dirty="0"/>
              <a:t>God is angry at the people for their lack of faith and sentences them to 40 years of wandering</a:t>
            </a:r>
          </a:p>
          <a:p>
            <a:r>
              <a:rPr lang="en-US" dirty="0"/>
              <a:t>God appoints Joshua to succeed Moses</a:t>
            </a:r>
          </a:p>
          <a:p>
            <a:r>
              <a:rPr lang="en-US" dirty="0"/>
              <a:t>Moses gets to see the promised land, but is not allowed to enter</a:t>
            </a:r>
          </a:p>
          <a:p>
            <a:r>
              <a:rPr lang="en-US" dirty="0"/>
              <a:t>Moses dies after seeing the promised land from Mt. Nebo</a:t>
            </a:r>
          </a:p>
          <a:p>
            <a:r>
              <a:rPr lang="en-US" dirty="0"/>
              <a:t>Pentateuch ends and the historical books begin</a:t>
            </a:r>
          </a:p>
        </p:txBody>
      </p:sp>
      <p:sp>
        <p:nvSpPr>
          <p:cNvPr id="4" name="Footer Placeholder 3">
            <a:extLst>
              <a:ext uri="{FF2B5EF4-FFF2-40B4-BE49-F238E27FC236}">
                <a16:creationId xmlns:a16="http://schemas.microsoft.com/office/drawing/2014/main" id="{AE4EE2F6-48BC-4051-BBDB-C82195D8A174}"/>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7A2D6EA3-3A2C-4D42-8D7A-AF7388D105EF}"/>
              </a:ext>
            </a:extLst>
          </p:cNvPr>
          <p:cNvSpPr>
            <a:spLocks noGrp="1"/>
          </p:cNvSpPr>
          <p:nvPr>
            <p:ph type="sldNum" sz="quarter" idx="12"/>
          </p:nvPr>
        </p:nvSpPr>
        <p:spPr/>
        <p:txBody>
          <a:bodyPr/>
          <a:lstStyle/>
          <a:p>
            <a:fld id="{519954A3-9DFD-4C44-94BA-B95130A3BA1C}" type="slidenum">
              <a:rPr lang="en-US" smtClean="0"/>
              <a:t>13</a:t>
            </a:fld>
            <a:endParaRPr lang="en-US" dirty="0"/>
          </a:p>
        </p:txBody>
      </p:sp>
    </p:spTree>
    <p:extLst>
      <p:ext uri="{BB962C8B-B14F-4D97-AF65-F5344CB8AC3E}">
        <p14:creationId xmlns:p14="http://schemas.microsoft.com/office/powerpoint/2010/main" val="34861358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E3837-EC28-46B9-80E2-CDC85FC52D4A}"/>
              </a:ext>
            </a:extLst>
          </p:cNvPr>
          <p:cNvSpPr>
            <a:spLocks noGrp="1"/>
          </p:cNvSpPr>
          <p:nvPr>
            <p:ph type="ctrTitle"/>
          </p:nvPr>
        </p:nvSpPr>
        <p:spPr/>
        <p:txBody>
          <a:bodyPr/>
          <a:lstStyle/>
          <a:p>
            <a:r>
              <a:rPr lang="en-US" dirty="0"/>
              <a:t>Closing Prayer</a:t>
            </a:r>
          </a:p>
        </p:txBody>
      </p:sp>
      <p:sp>
        <p:nvSpPr>
          <p:cNvPr id="3" name="Subtitle 2">
            <a:extLst>
              <a:ext uri="{FF2B5EF4-FFF2-40B4-BE49-F238E27FC236}">
                <a16:creationId xmlns:a16="http://schemas.microsoft.com/office/drawing/2014/main" id="{0E5D0E4F-1B8E-4E5C-A74B-12CA7DA73FAB}"/>
              </a:ext>
            </a:extLst>
          </p:cNvPr>
          <p:cNvSpPr>
            <a:spLocks noGrp="1"/>
          </p:cNvSpPr>
          <p:nvPr>
            <p:ph type="subTitle" idx="1"/>
          </p:nvPr>
        </p:nvSpPr>
        <p:spPr/>
        <p:txBody>
          <a:bodyPr/>
          <a:lstStyle/>
          <a:p>
            <a:endParaRPr lang="en-US"/>
          </a:p>
        </p:txBody>
      </p:sp>
      <p:sp>
        <p:nvSpPr>
          <p:cNvPr id="4" name="Footer Placeholder 3">
            <a:extLst>
              <a:ext uri="{FF2B5EF4-FFF2-40B4-BE49-F238E27FC236}">
                <a16:creationId xmlns:a16="http://schemas.microsoft.com/office/drawing/2014/main" id="{E1A9B041-5C63-42B9-8B8F-8D506BF410AA}"/>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3FABE562-0A3B-420C-AE80-8FA7F6996CC4}"/>
              </a:ext>
            </a:extLst>
          </p:cNvPr>
          <p:cNvSpPr>
            <a:spLocks noGrp="1"/>
          </p:cNvSpPr>
          <p:nvPr>
            <p:ph type="sldNum" sz="quarter" idx="12"/>
          </p:nvPr>
        </p:nvSpPr>
        <p:spPr/>
        <p:txBody>
          <a:bodyPr/>
          <a:lstStyle/>
          <a:p>
            <a:fld id="{D57F1E4F-1CFF-5643-939E-217C01CDF565}" type="slidenum">
              <a:rPr lang="en-US" smtClean="0"/>
              <a:pPr/>
              <a:t>14</a:t>
            </a:fld>
            <a:endParaRPr lang="en-US" dirty="0"/>
          </a:p>
        </p:txBody>
      </p:sp>
    </p:spTree>
    <p:extLst>
      <p:ext uri="{BB962C8B-B14F-4D97-AF65-F5344CB8AC3E}">
        <p14:creationId xmlns:p14="http://schemas.microsoft.com/office/powerpoint/2010/main" val="2006951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5B329-4C69-45DA-B402-2D5FE8693B0C}"/>
              </a:ext>
            </a:extLst>
          </p:cNvPr>
          <p:cNvSpPr>
            <a:spLocks noGrp="1"/>
          </p:cNvSpPr>
          <p:nvPr>
            <p:ph type="title"/>
          </p:nvPr>
        </p:nvSpPr>
        <p:spPr/>
        <p:txBody>
          <a:bodyPr/>
          <a:lstStyle/>
          <a:p>
            <a:r>
              <a:rPr lang="en-US" dirty="0"/>
              <a:t>The Historical Books of the Old Testament</a:t>
            </a:r>
          </a:p>
        </p:txBody>
      </p:sp>
      <p:sp>
        <p:nvSpPr>
          <p:cNvPr id="3" name="Content Placeholder 2">
            <a:extLst>
              <a:ext uri="{FF2B5EF4-FFF2-40B4-BE49-F238E27FC236}">
                <a16:creationId xmlns:a16="http://schemas.microsoft.com/office/drawing/2014/main" id="{4BA748F6-1CFF-4931-B02E-2D536AFFB81F}"/>
              </a:ext>
            </a:extLst>
          </p:cNvPr>
          <p:cNvSpPr>
            <a:spLocks noGrp="1"/>
          </p:cNvSpPr>
          <p:nvPr>
            <p:ph idx="1"/>
          </p:nvPr>
        </p:nvSpPr>
        <p:spPr/>
        <p:txBody>
          <a:bodyPr>
            <a:normAutofit/>
          </a:bodyPr>
          <a:lstStyle/>
          <a:p>
            <a:pPr lvl="0"/>
            <a:r>
              <a:rPr lang="en-US" dirty="0"/>
              <a:t>Joshua</a:t>
            </a:r>
          </a:p>
          <a:p>
            <a:pPr lvl="0"/>
            <a:r>
              <a:rPr lang="en-US" dirty="0"/>
              <a:t>Judges</a:t>
            </a:r>
          </a:p>
          <a:p>
            <a:pPr lvl="0"/>
            <a:r>
              <a:rPr lang="en-US" dirty="0"/>
              <a:t>Ruth</a:t>
            </a:r>
          </a:p>
          <a:p>
            <a:pPr lvl="0"/>
            <a:r>
              <a:rPr lang="en-US" dirty="0"/>
              <a:t>1 &amp; 2 Samuel</a:t>
            </a:r>
          </a:p>
          <a:p>
            <a:pPr lvl="0"/>
            <a:r>
              <a:rPr lang="en-US" dirty="0"/>
              <a:t>1 &amp; 2 Kings</a:t>
            </a:r>
          </a:p>
          <a:p>
            <a:pPr lvl="0"/>
            <a:r>
              <a:rPr lang="en-US" dirty="0"/>
              <a:t>1 &amp; 2 Chronicles</a:t>
            </a:r>
          </a:p>
          <a:p>
            <a:pPr lvl="0"/>
            <a:r>
              <a:rPr lang="en-US" dirty="0"/>
              <a:t>Ezra</a:t>
            </a:r>
          </a:p>
          <a:p>
            <a:pPr lvl="0"/>
            <a:r>
              <a:rPr lang="en-US" dirty="0"/>
              <a:t>Nehemiah</a:t>
            </a:r>
          </a:p>
          <a:p>
            <a:pPr lvl="0"/>
            <a:r>
              <a:rPr lang="en-US" dirty="0"/>
              <a:t>1 &amp; 2 Maccabees</a:t>
            </a:r>
          </a:p>
        </p:txBody>
      </p:sp>
      <p:sp>
        <p:nvSpPr>
          <p:cNvPr id="4" name="Footer Placeholder 3">
            <a:extLst>
              <a:ext uri="{FF2B5EF4-FFF2-40B4-BE49-F238E27FC236}">
                <a16:creationId xmlns:a16="http://schemas.microsoft.com/office/drawing/2014/main" id="{1C5452D5-8C38-463D-A3EF-500E1AA5E154}"/>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997FE023-6910-4CC7-AEDD-AD53DB728DA9}"/>
              </a:ext>
            </a:extLst>
          </p:cNvPr>
          <p:cNvSpPr>
            <a:spLocks noGrp="1"/>
          </p:cNvSpPr>
          <p:nvPr>
            <p:ph type="sldNum" sz="quarter" idx="12"/>
          </p:nvPr>
        </p:nvSpPr>
        <p:spPr/>
        <p:txBody>
          <a:bodyPr/>
          <a:lstStyle/>
          <a:p>
            <a:fld id="{519954A3-9DFD-4C44-94BA-B95130A3BA1C}" type="slidenum">
              <a:rPr lang="en-US" smtClean="0"/>
              <a:t>2</a:t>
            </a:fld>
            <a:endParaRPr lang="en-US" dirty="0"/>
          </a:p>
        </p:txBody>
      </p:sp>
    </p:spTree>
    <p:extLst>
      <p:ext uri="{BB962C8B-B14F-4D97-AF65-F5344CB8AC3E}">
        <p14:creationId xmlns:p14="http://schemas.microsoft.com/office/powerpoint/2010/main" val="16579315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EF1B2-D807-48FC-86F7-AAF037D6E8DE}"/>
              </a:ext>
            </a:extLst>
          </p:cNvPr>
          <p:cNvSpPr>
            <a:spLocks noGrp="1"/>
          </p:cNvSpPr>
          <p:nvPr>
            <p:ph type="title"/>
          </p:nvPr>
        </p:nvSpPr>
        <p:spPr/>
        <p:txBody>
          <a:bodyPr/>
          <a:lstStyle/>
          <a:p>
            <a:r>
              <a:rPr lang="en-US" dirty="0"/>
              <a:t>Versions of the Old Testament</a:t>
            </a:r>
          </a:p>
        </p:txBody>
      </p:sp>
      <p:sp>
        <p:nvSpPr>
          <p:cNvPr id="3" name="Content Placeholder 2">
            <a:extLst>
              <a:ext uri="{FF2B5EF4-FFF2-40B4-BE49-F238E27FC236}">
                <a16:creationId xmlns:a16="http://schemas.microsoft.com/office/drawing/2014/main" id="{F365F5D9-51F4-49F9-9FBB-542228BE3EBB}"/>
              </a:ext>
            </a:extLst>
          </p:cNvPr>
          <p:cNvSpPr>
            <a:spLocks noGrp="1"/>
          </p:cNvSpPr>
          <p:nvPr>
            <p:ph idx="1"/>
          </p:nvPr>
        </p:nvSpPr>
        <p:spPr/>
        <p:txBody>
          <a:bodyPr>
            <a:normAutofit fontScale="92500" lnSpcReduction="10000"/>
          </a:bodyPr>
          <a:lstStyle/>
          <a:p>
            <a:r>
              <a:rPr lang="en-US" dirty="0"/>
              <a:t>Masoretic Text</a:t>
            </a:r>
          </a:p>
          <a:p>
            <a:pPr lvl="1"/>
            <a:r>
              <a:rPr lang="en-US" dirty="0"/>
              <a:t>Hebrew Bible</a:t>
            </a:r>
          </a:p>
          <a:p>
            <a:pPr lvl="1"/>
            <a:r>
              <a:rPr lang="en-US" dirty="0"/>
              <a:t>Genesis through Malachi</a:t>
            </a:r>
          </a:p>
          <a:p>
            <a:pPr lvl="1"/>
            <a:r>
              <a:rPr lang="en-US" dirty="0"/>
              <a:t>Jewish Bible and Protestant Old Testament</a:t>
            </a:r>
          </a:p>
          <a:p>
            <a:r>
              <a:rPr lang="en-US" dirty="0"/>
              <a:t>Septuagint</a:t>
            </a:r>
          </a:p>
          <a:p>
            <a:pPr lvl="1"/>
            <a:r>
              <a:rPr lang="en-US" dirty="0"/>
              <a:t>Greek version of Hebrew Bible, plus</a:t>
            </a:r>
          </a:p>
          <a:p>
            <a:pPr lvl="1"/>
            <a:r>
              <a:rPr lang="en-US" dirty="0"/>
              <a:t>Deuterocanonical Books included in Roman Catholic canon (Tobit, Judith, Wisdom, Sirach, Baruch, 1 &amp; 2 Maccabees, additions to Esther, and additions to Daniel)</a:t>
            </a:r>
          </a:p>
          <a:p>
            <a:pPr lvl="1"/>
            <a:r>
              <a:rPr lang="en-US" dirty="0"/>
              <a:t>Also sometimes included other Books not canonized by the Roman Catholic Church</a:t>
            </a:r>
          </a:p>
          <a:p>
            <a:r>
              <a:rPr lang="en-US" dirty="0"/>
              <a:t>Vulgate – Authoritative</a:t>
            </a:r>
          </a:p>
          <a:p>
            <a:pPr lvl="1"/>
            <a:r>
              <a:rPr lang="en-US" dirty="0"/>
              <a:t>Latin version, primarily by St. Jerome, from Hebrew texts plus the Greek Deuterocanonical Books</a:t>
            </a:r>
          </a:p>
        </p:txBody>
      </p:sp>
      <p:sp>
        <p:nvSpPr>
          <p:cNvPr id="4" name="Footer Placeholder 3">
            <a:extLst>
              <a:ext uri="{FF2B5EF4-FFF2-40B4-BE49-F238E27FC236}">
                <a16:creationId xmlns:a16="http://schemas.microsoft.com/office/drawing/2014/main" id="{A2F86883-D847-4426-AC95-409C4F5C6019}"/>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9AE7BC9F-2579-4954-AC18-167DB905A159}"/>
              </a:ext>
            </a:extLst>
          </p:cNvPr>
          <p:cNvSpPr>
            <a:spLocks noGrp="1"/>
          </p:cNvSpPr>
          <p:nvPr>
            <p:ph type="sldNum" sz="quarter" idx="12"/>
          </p:nvPr>
        </p:nvSpPr>
        <p:spPr/>
        <p:txBody>
          <a:bodyPr/>
          <a:lstStyle/>
          <a:p>
            <a:fld id="{519954A3-9DFD-4C44-94BA-B95130A3BA1C}" type="slidenum">
              <a:rPr lang="en-US" smtClean="0"/>
              <a:t>3</a:t>
            </a:fld>
            <a:endParaRPr lang="en-US" dirty="0"/>
          </a:p>
        </p:txBody>
      </p:sp>
    </p:spTree>
    <p:extLst>
      <p:ext uri="{BB962C8B-B14F-4D97-AF65-F5344CB8AC3E}">
        <p14:creationId xmlns:p14="http://schemas.microsoft.com/office/powerpoint/2010/main" val="26590582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14275-DF44-47FB-B02B-ED725EA01573}"/>
              </a:ext>
            </a:extLst>
          </p:cNvPr>
          <p:cNvSpPr>
            <a:spLocks noGrp="1"/>
          </p:cNvSpPr>
          <p:nvPr>
            <p:ph type="title"/>
          </p:nvPr>
        </p:nvSpPr>
        <p:spPr/>
        <p:txBody>
          <a:bodyPr/>
          <a:lstStyle/>
          <a:p>
            <a:r>
              <a:rPr lang="en-US" dirty="0"/>
              <a:t>Documentary Hypothesis and Deuteronomic History</a:t>
            </a:r>
          </a:p>
        </p:txBody>
      </p:sp>
      <p:sp>
        <p:nvSpPr>
          <p:cNvPr id="3" name="Content Placeholder 2">
            <a:extLst>
              <a:ext uri="{FF2B5EF4-FFF2-40B4-BE49-F238E27FC236}">
                <a16:creationId xmlns:a16="http://schemas.microsoft.com/office/drawing/2014/main" id="{CEBAAD4E-6E69-40D9-8405-8EF2417EA66B}"/>
              </a:ext>
            </a:extLst>
          </p:cNvPr>
          <p:cNvSpPr>
            <a:spLocks noGrp="1"/>
          </p:cNvSpPr>
          <p:nvPr>
            <p:ph idx="1"/>
          </p:nvPr>
        </p:nvSpPr>
        <p:spPr/>
        <p:txBody>
          <a:bodyPr/>
          <a:lstStyle/>
          <a:p>
            <a:r>
              <a:rPr lang="en-US" dirty="0"/>
              <a:t>Documentary Hypothesis - Four Sources combined to make Pentateuch</a:t>
            </a:r>
          </a:p>
          <a:p>
            <a:pPr lvl="1"/>
            <a:r>
              <a:rPr lang="en-US" dirty="0"/>
              <a:t>J – the Yahwist</a:t>
            </a:r>
          </a:p>
          <a:p>
            <a:pPr lvl="1"/>
            <a:r>
              <a:rPr lang="en-US" dirty="0"/>
              <a:t>E – the Elohist</a:t>
            </a:r>
          </a:p>
          <a:p>
            <a:pPr lvl="1"/>
            <a:r>
              <a:rPr lang="en-US" dirty="0"/>
              <a:t>P – the Priestly source</a:t>
            </a:r>
          </a:p>
          <a:p>
            <a:pPr lvl="1"/>
            <a:r>
              <a:rPr lang="en-US" dirty="0"/>
              <a:t>D – the Deuteronomist (restricted to the book of Deuteronomy)</a:t>
            </a:r>
          </a:p>
          <a:p>
            <a:r>
              <a:rPr lang="en-US" dirty="0"/>
              <a:t>Deuteronomic History</a:t>
            </a:r>
          </a:p>
          <a:p>
            <a:pPr lvl="1"/>
            <a:r>
              <a:rPr lang="en-US" dirty="0"/>
              <a:t>Deuteronomy through 2 Kings</a:t>
            </a:r>
          </a:p>
          <a:p>
            <a:pPr lvl="1"/>
            <a:r>
              <a:rPr lang="en-US" dirty="0"/>
              <a:t>Similar in language and theme</a:t>
            </a:r>
          </a:p>
          <a:p>
            <a:pPr lvl="1"/>
            <a:r>
              <a:rPr lang="en-US" dirty="0"/>
              <a:t>May have come from a single writer or passed through a single redactor/editor</a:t>
            </a:r>
          </a:p>
        </p:txBody>
      </p:sp>
      <p:sp>
        <p:nvSpPr>
          <p:cNvPr id="4" name="Footer Placeholder 3">
            <a:extLst>
              <a:ext uri="{FF2B5EF4-FFF2-40B4-BE49-F238E27FC236}">
                <a16:creationId xmlns:a16="http://schemas.microsoft.com/office/drawing/2014/main" id="{893A4CB6-2006-4044-A210-E2FB2AB8702D}"/>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5D4A05E5-C67F-4175-95F3-A896AD39A3E9}"/>
              </a:ext>
            </a:extLst>
          </p:cNvPr>
          <p:cNvSpPr>
            <a:spLocks noGrp="1"/>
          </p:cNvSpPr>
          <p:nvPr>
            <p:ph type="sldNum" sz="quarter" idx="12"/>
          </p:nvPr>
        </p:nvSpPr>
        <p:spPr/>
        <p:txBody>
          <a:bodyPr/>
          <a:lstStyle/>
          <a:p>
            <a:fld id="{519954A3-9DFD-4C44-94BA-B95130A3BA1C}" type="slidenum">
              <a:rPr lang="en-US" smtClean="0"/>
              <a:t>4</a:t>
            </a:fld>
            <a:endParaRPr lang="en-US" dirty="0"/>
          </a:p>
        </p:txBody>
      </p:sp>
    </p:spTree>
    <p:extLst>
      <p:ext uri="{BB962C8B-B14F-4D97-AF65-F5344CB8AC3E}">
        <p14:creationId xmlns:p14="http://schemas.microsoft.com/office/powerpoint/2010/main" val="9346239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8C5D1-3040-4DCB-AAAE-F2ECEB59ED04}"/>
              </a:ext>
            </a:extLst>
          </p:cNvPr>
          <p:cNvSpPr>
            <a:spLocks noGrp="1"/>
          </p:cNvSpPr>
          <p:nvPr>
            <p:ph type="title"/>
          </p:nvPr>
        </p:nvSpPr>
        <p:spPr/>
        <p:txBody>
          <a:bodyPr/>
          <a:lstStyle/>
          <a:p>
            <a:r>
              <a:rPr lang="en-US" dirty="0"/>
              <a:t>Context: Summarizing the Pentateuch</a:t>
            </a:r>
          </a:p>
        </p:txBody>
      </p:sp>
      <p:sp>
        <p:nvSpPr>
          <p:cNvPr id="3" name="Content Placeholder 2">
            <a:extLst>
              <a:ext uri="{FF2B5EF4-FFF2-40B4-BE49-F238E27FC236}">
                <a16:creationId xmlns:a16="http://schemas.microsoft.com/office/drawing/2014/main" id="{EE5BFEC1-20F1-4193-9243-89D0813F4465}"/>
              </a:ext>
            </a:extLst>
          </p:cNvPr>
          <p:cNvSpPr>
            <a:spLocks noGrp="1"/>
          </p:cNvSpPr>
          <p:nvPr>
            <p:ph idx="1"/>
          </p:nvPr>
        </p:nvSpPr>
        <p:spPr/>
        <p:txBody>
          <a:bodyPr/>
          <a:lstStyle/>
          <a:p>
            <a:r>
              <a:rPr lang="en-US" dirty="0"/>
              <a:t>Pentateuch</a:t>
            </a:r>
          </a:p>
          <a:p>
            <a:pPr lvl="1"/>
            <a:r>
              <a:rPr lang="en-US" dirty="0"/>
              <a:t>Genesis</a:t>
            </a:r>
          </a:p>
          <a:p>
            <a:pPr lvl="1"/>
            <a:r>
              <a:rPr lang="en-US" dirty="0"/>
              <a:t>Exodus</a:t>
            </a:r>
          </a:p>
          <a:p>
            <a:pPr lvl="1"/>
            <a:r>
              <a:rPr lang="en-US" dirty="0"/>
              <a:t>Leviticus</a:t>
            </a:r>
          </a:p>
          <a:p>
            <a:pPr lvl="1"/>
            <a:r>
              <a:rPr lang="en-US" dirty="0"/>
              <a:t>Numbers</a:t>
            </a:r>
          </a:p>
          <a:p>
            <a:pPr lvl="1"/>
            <a:r>
              <a:rPr lang="en-US" dirty="0"/>
              <a:t>Deuteronomy</a:t>
            </a:r>
          </a:p>
          <a:p>
            <a:r>
              <a:rPr lang="en-US" dirty="0"/>
              <a:t>Traces the History of Israel from Creation to the death of Moses</a:t>
            </a:r>
          </a:p>
          <a:p>
            <a:r>
              <a:rPr lang="en-US" dirty="0"/>
              <a:t>Summed up in Covenants between God and Man</a:t>
            </a:r>
          </a:p>
        </p:txBody>
      </p:sp>
      <p:sp>
        <p:nvSpPr>
          <p:cNvPr id="4" name="Footer Placeholder 3">
            <a:extLst>
              <a:ext uri="{FF2B5EF4-FFF2-40B4-BE49-F238E27FC236}">
                <a16:creationId xmlns:a16="http://schemas.microsoft.com/office/drawing/2014/main" id="{758F43F6-F95E-4E30-BFD5-0CAA8ACB3F8F}"/>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E0BA7E3A-5246-4A72-975B-0A8E80BFB483}"/>
              </a:ext>
            </a:extLst>
          </p:cNvPr>
          <p:cNvSpPr>
            <a:spLocks noGrp="1"/>
          </p:cNvSpPr>
          <p:nvPr>
            <p:ph type="sldNum" sz="quarter" idx="12"/>
          </p:nvPr>
        </p:nvSpPr>
        <p:spPr/>
        <p:txBody>
          <a:bodyPr/>
          <a:lstStyle/>
          <a:p>
            <a:fld id="{519954A3-9DFD-4C44-94BA-B95130A3BA1C}" type="slidenum">
              <a:rPr lang="en-US" smtClean="0"/>
              <a:t>5</a:t>
            </a:fld>
            <a:endParaRPr lang="en-US" dirty="0"/>
          </a:p>
        </p:txBody>
      </p:sp>
    </p:spTree>
    <p:extLst>
      <p:ext uri="{BB962C8B-B14F-4D97-AF65-F5344CB8AC3E}">
        <p14:creationId xmlns:p14="http://schemas.microsoft.com/office/powerpoint/2010/main" val="2545527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01.b. Seven Covenant Diagram.pdf"/>
          <p:cNvPicPr>
            <a:picLocks noChangeAspect="1"/>
          </p:cNvPicPr>
          <p:nvPr/>
        </p:nvPicPr>
        <p:blipFill rotWithShape="1">
          <a:blip r:embed="rId2">
            <a:extLst>
              <a:ext uri="{28A0092B-C50C-407E-A947-70E740481C1C}">
                <a14:useLocalDpi xmlns:a14="http://schemas.microsoft.com/office/drawing/2010/main" val="0"/>
              </a:ext>
            </a:extLst>
          </a:blip>
          <a:srcRect l="1552" t="6169"/>
          <a:stretch/>
        </p:blipFill>
        <p:spPr>
          <a:xfrm>
            <a:off x="154674" y="423080"/>
            <a:ext cx="9815641" cy="6434919"/>
          </a:xfrm>
          <a:prstGeom prst="rect">
            <a:avLst/>
          </a:prstGeom>
        </p:spPr>
      </p:pic>
    </p:spTree>
    <p:extLst>
      <p:ext uri="{BB962C8B-B14F-4D97-AF65-F5344CB8AC3E}">
        <p14:creationId xmlns:p14="http://schemas.microsoft.com/office/powerpoint/2010/main" val="3818274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6C0772-E593-43EB-AFF2-28BC207F4216}"/>
              </a:ext>
            </a:extLst>
          </p:cNvPr>
          <p:cNvSpPr>
            <a:spLocks noGrp="1"/>
          </p:cNvSpPr>
          <p:nvPr>
            <p:ph type="title"/>
          </p:nvPr>
        </p:nvSpPr>
        <p:spPr/>
        <p:txBody>
          <a:bodyPr/>
          <a:lstStyle/>
          <a:p>
            <a:r>
              <a:rPr lang="en-US" dirty="0"/>
              <a:t>Abraham’s Legacy</a:t>
            </a:r>
          </a:p>
        </p:txBody>
      </p:sp>
      <p:sp>
        <p:nvSpPr>
          <p:cNvPr id="3" name="Content Placeholder 2">
            <a:extLst>
              <a:ext uri="{FF2B5EF4-FFF2-40B4-BE49-F238E27FC236}">
                <a16:creationId xmlns:a16="http://schemas.microsoft.com/office/drawing/2014/main" id="{58EE7FB6-BA90-441E-A986-A4D1D1FECD58}"/>
              </a:ext>
            </a:extLst>
          </p:cNvPr>
          <p:cNvSpPr>
            <a:spLocks noGrp="1"/>
          </p:cNvSpPr>
          <p:nvPr>
            <p:ph idx="1"/>
          </p:nvPr>
        </p:nvSpPr>
        <p:spPr/>
        <p:txBody>
          <a:bodyPr/>
          <a:lstStyle/>
          <a:p>
            <a:r>
              <a:rPr lang="en-US" dirty="0"/>
              <a:t>Abraham is called by God to leave his home – Abraham obeys</a:t>
            </a:r>
          </a:p>
          <a:p>
            <a:r>
              <a:rPr lang="en-US" dirty="0"/>
              <a:t>Abraham and Sarah are old, but promised a child</a:t>
            </a:r>
          </a:p>
          <a:p>
            <a:r>
              <a:rPr lang="en-US" dirty="0"/>
              <a:t>Abraham and Sarah are given a son, Isaac, whom Abraham loves</a:t>
            </a:r>
          </a:p>
          <a:p>
            <a:r>
              <a:rPr lang="en-US" dirty="0"/>
              <a:t>Abraham is told by God to sacrifice Isaac to God – Abraham obeys</a:t>
            </a:r>
          </a:p>
          <a:p>
            <a:r>
              <a:rPr lang="en-US" dirty="0"/>
              <a:t>God spares Isaac because of Abraham’s obedience </a:t>
            </a:r>
          </a:p>
        </p:txBody>
      </p:sp>
      <p:sp>
        <p:nvSpPr>
          <p:cNvPr id="4" name="Footer Placeholder 3">
            <a:extLst>
              <a:ext uri="{FF2B5EF4-FFF2-40B4-BE49-F238E27FC236}">
                <a16:creationId xmlns:a16="http://schemas.microsoft.com/office/drawing/2014/main" id="{9AE92F5F-BC2B-4114-9D69-08F1368120A9}"/>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6273D82B-BC64-46FE-B9AD-5520FE5AF65B}"/>
              </a:ext>
            </a:extLst>
          </p:cNvPr>
          <p:cNvSpPr>
            <a:spLocks noGrp="1"/>
          </p:cNvSpPr>
          <p:nvPr>
            <p:ph type="sldNum" sz="quarter" idx="12"/>
          </p:nvPr>
        </p:nvSpPr>
        <p:spPr/>
        <p:txBody>
          <a:bodyPr/>
          <a:lstStyle/>
          <a:p>
            <a:fld id="{519954A3-9DFD-4C44-94BA-B95130A3BA1C}" type="slidenum">
              <a:rPr lang="en-US" smtClean="0"/>
              <a:t>7</a:t>
            </a:fld>
            <a:endParaRPr lang="en-US" dirty="0"/>
          </a:p>
        </p:txBody>
      </p:sp>
    </p:spTree>
    <p:extLst>
      <p:ext uri="{BB962C8B-B14F-4D97-AF65-F5344CB8AC3E}">
        <p14:creationId xmlns:p14="http://schemas.microsoft.com/office/powerpoint/2010/main" val="28609040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DDD9D-EDB5-4FBF-9D3C-2BFDB248ECC1}"/>
              </a:ext>
            </a:extLst>
          </p:cNvPr>
          <p:cNvSpPr>
            <a:spLocks noGrp="1"/>
          </p:cNvSpPr>
          <p:nvPr>
            <p:ph type="title"/>
          </p:nvPr>
        </p:nvSpPr>
        <p:spPr/>
        <p:txBody>
          <a:bodyPr/>
          <a:lstStyle/>
          <a:p>
            <a:r>
              <a:rPr lang="en-US" dirty="0"/>
              <a:t>What made the Abrahamic Covenant Different?</a:t>
            </a:r>
          </a:p>
        </p:txBody>
      </p:sp>
      <p:sp>
        <p:nvSpPr>
          <p:cNvPr id="3" name="Content Placeholder 2">
            <a:extLst>
              <a:ext uri="{FF2B5EF4-FFF2-40B4-BE49-F238E27FC236}">
                <a16:creationId xmlns:a16="http://schemas.microsoft.com/office/drawing/2014/main" id="{459542DA-F4EB-4C74-835D-6F1178203CEF}"/>
              </a:ext>
            </a:extLst>
          </p:cNvPr>
          <p:cNvSpPr>
            <a:spLocks noGrp="1"/>
          </p:cNvSpPr>
          <p:nvPr>
            <p:ph idx="1"/>
          </p:nvPr>
        </p:nvSpPr>
        <p:spPr/>
        <p:txBody>
          <a:bodyPr/>
          <a:lstStyle/>
          <a:p>
            <a:r>
              <a:rPr lang="en-US" dirty="0"/>
              <a:t>And the angel of the Lord called to Abraham a second time from heaven, and said, “By myself I have sworn, says the Lord, because you have done this, </a:t>
            </a:r>
            <a:r>
              <a:rPr lang="en-US" b="1" i="1" u="sng" dirty="0"/>
              <a:t>and have not withheld your son, your only son,</a:t>
            </a:r>
            <a:r>
              <a:rPr lang="en-US" dirty="0"/>
              <a:t> I will indeed bless you, an I will multiply your descendants as the stars of heaven and as the sand which is on the seashore.  And your descendants shall possess the gate of their enemies, and by your descendants </a:t>
            </a:r>
            <a:r>
              <a:rPr lang="en-US" b="1" i="1" u="sng" dirty="0"/>
              <a:t>shall all the nations of the earth bless themselves, because you have obeyed my voice.</a:t>
            </a:r>
            <a:r>
              <a:rPr lang="en-US" dirty="0"/>
              <a:t> (Genesis 22:15-19).</a:t>
            </a:r>
          </a:p>
        </p:txBody>
      </p:sp>
    </p:spTree>
    <p:extLst>
      <p:ext uri="{BB962C8B-B14F-4D97-AF65-F5344CB8AC3E}">
        <p14:creationId xmlns:p14="http://schemas.microsoft.com/office/powerpoint/2010/main" val="9767085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01.b. Seven Covenant Diagram.pdf"/>
          <p:cNvPicPr>
            <a:picLocks noChangeAspect="1"/>
          </p:cNvPicPr>
          <p:nvPr/>
        </p:nvPicPr>
        <p:blipFill rotWithShape="1">
          <a:blip r:embed="rId2">
            <a:extLst>
              <a:ext uri="{28A0092B-C50C-407E-A947-70E740481C1C}">
                <a14:useLocalDpi xmlns:a14="http://schemas.microsoft.com/office/drawing/2010/main" val="0"/>
              </a:ext>
            </a:extLst>
          </a:blip>
          <a:srcRect l="1552" t="6169"/>
          <a:stretch/>
        </p:blipFill>
        <p:spPr>
          <a:xfrm>
            <a:off x="154674" y="423080"/>
            <a:ext cx="9815641" cy="6434919"/>
          </a:xfrm>
          <a:prstGeom prst="rect">
            <a:avLst/>
          </a:prstGeom>
        </p:spPr>
      </p:pic>
    </p:spTree>
    <p:extLst>
      <p:ext uri="{BB962C8B-B14F-4D97-AF65-F5344CB8AC3E}">
        <p14:creationId xmlns:p14="http://schemas.microsoft.com/office/powerpoint/2010/main" val="1278884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2577</TotalTime>
  <Words>890</Words>
  <Application>Microsoft Office PowerPoint</Application>
  <PresentationFormat>Widescreen</PresentationFormat>
  <Paragraphs>113</Paragraphs>
  <Slides>14</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Trebuchet MS</vt:lpstr>
      <vt:lpstr>Wingdings 3</vt:lpstr>
      <vt:lpstr>Facet</vt:lpstr>
      <vt:lpstr>The Historical Books of the Old Testament</vt:lpstr>
      <vt:lpstr>The Historical Books of the Old Testament</vt:lpstr>
      <vt:lpstr>Versions of the Old Testament</vt:lpstr>
      <vt:lpstr>Documentary Hypothesis and Deuteronomic History</vt:lpstr>
      <vt:lpstr>Context: Summarizing the Pentateuch</vt:lpstr>
      <vt:lpstr>PowerPoint Presentation</vt:lpstr>
      <vt:lpstr>Abraham’s Legacy</vt:lpstr>
      <vt:lpstr>What made the Abrahamic Covenant Different?</vt:lpstr>
      <vt:lpstr>PowerPoint Presentation</vt:lpstr>
      <vt:lpstr>Continuing Abraham’s Legacy</vt:lpstr>
      <vt:lpstr>Moses’s Legacy</vt:lpstr>
      <vt:lpstr>Moses’s Legacy (continued)</vt:lpstr>
      <vt:lpstr>Moses’s Legacy (continued)</vt:lpstr>
      <vt:lpstr>Closing Prayer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Pentateuch</dc:title>
  <dc:creator>Scott Decker</dc:creator>
  <cp:lastModifiedBy>Scott Decker</cp:lastModifiedBy>
  <cp:revision>64</cp:revision>
  <cp:lastPrinted>2019-02-21T16:29:21Z</cp:lastPrinted>
  <dcterms:created xsi:type="dcterms:W3CDTF">2017-09-26T22:01:53Z</dcterms:created>
  <dcterms:modified xsi:type="dcterms:W3CDTF">2019-09-20T19:59:41Z</dcterms:modified>
</cp:coreProperties>
</file>