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12"/>
  </p:notesMasterIdLst>
  <p:sldIdLst>
    <p:sldId id="256" r:id="rId2"/>
    <p:sldId id="286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0" r:id="rId11"/>
  </p:sldIdLst>
  <p:sldSz cx="12192000" cy="6858000"/>
  <p:notesSz cx="7102475" cy="93884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2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842E008B-2BF1-4176-952A-417346ECEAEF}" type="datetimeFigureOut">
              <a:rPr lang="en-US" smtClean="0"/>
              <a:t>12/17/2019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4"/>
            <a:ext cx="5681980" cy="3696712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A6D044DB-C52B-4B3A-B822-D5188B8B872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14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2539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794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5198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4684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8567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9843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0134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5596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9901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03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A6473-4737-4437-A448-43BE11227DF4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C0CFCC1-4DBD-4EA3-821C-68070C5CB590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350" y="0"/>
            <a:ext cx="1771650" cy="1357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4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9998-6486-473B-9CDB-71ED3F279B89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172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69410-C048-4BFD-A549-49F926C9DF8B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742700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9DAC0-830A-4E8D-A021-560120EAB2D6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575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BE383-15FA-467D-8456-DD16D75D1232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413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F9D81-F7A8-4346-9CDD-44895E680CFB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4005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DC00-C98E-4AE4-82D3-0C582A009359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5624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6F09-AF73-4422-A0AA-BC8598F6A10F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444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21B9C-798E-4583-8C76-FB8C64970DBC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E10FF24-73F1-46E4-B214-68FE86FCA849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350" y="0"/>
            <a:ext cx="1771650" cy="1357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2767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DC76-E6DD-4AFF-8DC6-CB39EBAAFC84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866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A6B42-A2F8-4AB7-9FDA-5DEE034D21E2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150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50B16-CC4F-4957-9268-7DEA2C136E27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964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D177E-5329-4603-941F-297029918C45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605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8CEC5-EFC9-4BE9-8F29-3E8FB06F7517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2018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F8D89C-F266-4E70-8394-3F9FEF42EEC1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350" y="0"/>
            <a:ext cx="1771650" cy="1357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8574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69C5-E93A-4B7E-8627-A51141C449DC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81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F6D00-6457-4F23-AECF-59679649A13B}" type="datetime1">
              <a:rPr lang="en-US" smtClean="0"/>
              <a:t>12/17/2019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730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6337F-53B3-453D-A0E3-80200FA17A0B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C5FB5FB-CF99-481B-BFAB-7AE335D5FF59}"/>
              </a:ext>
            </a:extLst>
          </p:cNvPr>
          <p:cNvPicPr/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350" y="0"/>
            <a:ext cx="1771650" cy="1357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8837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57DB82-659B-415E-AA97-3A405D2B1D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/>
              <a:t>The Historical Books of the Old Testament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F8EF5D-9D1B-46AF-B280-885976026A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2180" y="4050833"/>
            <a:ext cx="8191823" cy="1096899"/>
          </a:xfrm>
        </p:spPr>
        <p:txBody>
          <a:bodyPr>
            <a:normAutofit/>
          </a:bodyPr>
          <a:lstStyle/>
          <a:p>
            <a:r>
              <a:rPr lang="en-US" sz="2400" dirty="0"/>
              <a:t>Lesson 7: Ezra and Nehemiah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4B25FA-4301-401C-AEB0-6B332FE87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C9F371-67C3-4C2E-AA0D-F513AB2B2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1837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E3837-EC28-46B9-80E2-CDC85FC52D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Closing Prayer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5D0E4F-1B8E-4E5C-A74B-12CA7DA73F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A9B041-5C63-42B9-8B8F-8D506BF41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ABE562-0A3B-420C-AE80-8FA7F6996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951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E3837-EC28-46B9-80E2-CDC85FC52D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Opening Prayer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5D0E4F-1B8E-4E5C-A74B-12CA7DA73F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A9B041-5C63-42B9-8B8F-8D506BF41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ABE562-0A3B-420C-AE80-8FA7F6996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534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A7CE7-8C4B-4A2D-A3B1-E5C8A6663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EC9436-C1AA-49A3-B097-36746903B7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After tracing the rise and fall of the kingdom of Israel, we now turn to the return of the kingdom of Judah from the Babylonian exile</a:t>
            </a:r>
          </a:p>
          <a:p>
            <a:r>
              <a:rPr lang="en-US" dirty="0"/>
              <a:t>Jeremiah describes the destruction of the Temple by Nebuchadnezzar (Jeremiah 52:12-20)</a:t>
            </a:r>
          </a:p>
          <a:p>
            <a:r>
              <a:rPr lang="en-US" dirty="0"/>
              <a:t>Where will they worship?</a:t>
            </a:r>
          </a:p>
          <a:p>
            <a:r>
              <a:rPr lang="en-US" dirty="0"/>
              <a:t>This brings us to the books of Ezra and Nehemiah</a:t>
            </a:r>
          </a:p>
          <a:p>
            <a:r>
              <a:rPr lang="en-US" dirty="0"/>
              <a:t>Natural bridge between last verse of 2 Chronicles and first verses of Ezra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1751A3-FED1-4DAA-834E-8770849CF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EF2CCA-9937-44D9-90D1-FCA2DF752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343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C9ED1D-3FD8-429F-861A-CB10910F5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C59FF4-ED95-4515-BA6C-F20817879F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High-level outline of Ezra and Nehemiah</a:t>
            </a:r>
          </a:p>
          <a:p>
            <a:pPr lvl="1"/>
            <a:r>
              <a:rPr lang="en-US" dirty="0"/>
              <a:t>From Cyrus’ Decree to the Completion of the Temple, ca. 537-516 B.C. (Ezra 1-6) </a:t>
            </a:r>
          </a:p>
          <a:p>
            <a:pPr lvl="1"/>
            <a:r>
              <a:rPr lang="en-US" dirty="0"/>
              <a:t>Ezra’s Mission of Reform and Renewal, ca. 458 B.C. (Ezra 7-10) </a:t>
            </a:r>
          </a:p>
          <a:p>
            <a:pPr lvl="1"/>
            <a:r>
              <a:rPr lang="en-US" dirty="0"/>
              <a:t>Nehemiah Rebuilds the Walls of Jerusalem, ca. 444 B.C. (Neh 1-7) </a:t>
            </a:r>
          </a:p>
          <a:p>
            <a:pPr lvl="1"/>
            <a:r>
              <a:rPr lang="en-US" dirty="0"/>
              <a:t>The Great Covenant Renewal, ca. 444 B.C. (Neh 8:1-13:3) </a:t>
            </a:r>
          </a:p>
          <a:p>
            <a:pPr lvl="1"/>
            <a:r>
              <a:rPr lang="en-US" dirty="0"/>
              <a:t>Epilogue: Nehemiah’s Disappointing Return After Several Years (Neh 13)</a:t>
            </a:r>
          </a:p>
          <a:p>
            <a:r>
              <a:rPr lang="en-US" dirty="0"/>
              <a:t>Earliest dateable reference given in Ezra 1:1 indicates around 538 B.C.</a:t>
            </a:r>
          </a:p>
          <a:p>
            <a:r>
              <a:rPr lang="en-US" dirty="0"/>
              <a:t>Latest dateable reference given in Nehemiah 13:6-7, sometime between 433 to 423 B.C.</a:t>
            </a:r>
          </a:p>
          <a:p>
            <a:r>
              <a:rPr lang="en-US" dirty="0"/>
              <a:t>Ezra and Nehemiah’s work appears to have happened in a short 25 to 35 years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F77B1A-77E1-43E6-B126-84BA32BE8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4CC732-1FE9-430D-8B23-4D929067C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453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06EF-1A12-4216-9EE9-EDCD228F2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Ezra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22776B-4457-4DBE-9B9D-02CAB035A1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Builder of first Temple – Solomon (Israelite); Builder of the second Temple – Cyrus (Gentile) – prefiguring the inclusion of Gentiles in salvation history?</a:t>
            </a:r>
          </a:p>
          <a:p>
            <a:r>
              <a:rPr lang="en-US" dirty="0"/>
              <a:t>Led back by Zerubbabel, (descendant of David) and Jeshua, the high priest</a:t>
            </a:r>
          </a:p>
          <a:p>
            <a:r>
              <a:rPr lang="en-US" dirty="0"/>
              <a:t>Altar is built and sacrifices are initiated</a:t>
            </a:r>
          </a:p>
          <a:p>
            <a:r>
              <a:rPr lang="en-US" dirty="0"/>
              <a:t>Foundation is built</a:t>
            </a:r>
          </a:p>
          <a:p>
            <a:r>
              <a:rPr lang="en-US" dirty="0"/>
              <a:t>Second Temple is finished 520 to 515 B.C.</a:t>
            </a:r>
          </a:p>
          <a:p>
            <a:r>
              <a:rPr lang="en-US" dirty="0"/>
              <a:t>Second Temple period begins</a:t>
            </a:r>
          </a:p>
          <a:p>
            <a:r>
              <a:rPr lang="en-US" dirty="0"/>
              <a:t>Passover is celebrated, like when Joshua enters promised land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16F865-FE6F-4FF0-9E91-5EE8B7EAF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210639-8223-4246-8CEA-A0AA2821A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317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151060-7FEA-42AD-B3ED-26189C3FD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Ezra (continued)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141525-5408-4DD4-9464-E86BCDF22F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you read Ezra 1:7-11, what is missing?</a:t>
            </a:r>
          </a:p>
          <a:p>
            <a:pPr lvl="1"/>
            <a:r>
              <a:rPr lang="en-US" dirty="0"/>
              <a:t>The Ark of the Covenant</a:t>
            </a:r>
          </a:p>
          <a:p>
            <a:r>
              <a:rPr lang="en-US" dirty="0"/>
              <a:t>What happened to it?  In 2 Chronicles 35:1-6, we read how Josiah put it in the Temple before its destruction</a:t>
            </a:r>
          </a:p>
          <a:p>
            <a:r>
              <a:rPr lang="en-US" dirty="0"/>
              <a:t>In Revelation 11:19, we see it in Heaven</a:t>
            </a:r>
          </a:p>
          <a:p>
            <a:r>
              <a:rPr lang="en-US" dirty="0"/>
              <a:t>In 2 Maccabees 2:4-8, we read how Jeremiah took it to Mt. Nebo before the Temple was destroyed</a:t>
            </a:r>
          </a:p>
          <a:p>
            <a:r>
              <a:rPr lang="en-US" dirty="0"/>
              <a:t>Actual location is a mystery (Indiana Jones??)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302A13-C524-4D09-9D9E-C0554DFB8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E8EC6A-FE5B-4D24-B1D1-800423467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3175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45D9C-567C-4724-870C-975EE9E20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Ezra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1FA25A-CB37-43FC-9754-6E62545BF2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appears that 50 years or so passes in silence, based on the dating of Artaxerxes, king of Persia</a:t>
            </a:r>
          </a:p>
          <a:p>
            <a:r>
              <a:rPr lang="en-US" dirty="0"/>
              <a:t>During this time, it appears that the Jews were marrying the local pagans</a:t>
            </a:r>
          </a:p>
          <a:p>
            <a:r>
              <a:rPr lang="en-US" dirty="0"/>
              <a:t>Not interracial, as we think of it – more “inter-cultic”</a:t>
            </a:r>
          </a:p>
          <a:p>
            <a:r>
              <a:rPr lang="en-US" dirty="0"/>
              <a:t>Ezra, and the Jews, have a very dramatic reaction – expelling the pagan wives and the resulting children</a:t>
            </a:r>
          </a:p>
          <a:p>
            <a:r>
              <a:rPr lang="en-US" dirty="0"/>
              <a:t>Like </a:t>
            </a:r>
            <a:r>
              <a:rPr lang="en-US" i="1" dirty="0"/>
              <a:t>herem</a:t>
            </a:r>
            <a:r>
              <a:rPr lang="en-US" dirty="0"/>
              <a:t>, this does not set well with our modern sensibilities</a:t>
            </a:r>
          </a:p>
          <a:p>
            <a:r>
              <a:rPr lang="en-US" dirty="0"/>
              <a:t>In those days, marriage was a matter of politics not romance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7E7708-3529-4826-B873-7BE839638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4F7400-6018-4086-B83C-C22423512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806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2A90EA-0BB6-40FA-8C8B-E69371CD4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Nehemiah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7396AC-A477-44E3-B39A-FFA4FE6B25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Another two decades seems to pass in silence</a:t>
            </a:r>
          </a:p>
          <a:p>
            <a:r>
              <a:rPr lang="en-US" dirty="0"/>
              <a:t>Unlike Ezra, who descends from the tribe of Levi (where genealogy is important), Nehemiah seems to be a lay person (only his father is mentioned)</a:t>
            </a:r>
          </a:p>
          <a:p>
            <a:r>
              <a:rPr lang="en-US" dirty="0"/>
              <a:t>Zerubbabel leads the rebuilding of the Temple, while Nehemiah leads the rebuilding of Jerusalem</a:t>
            </a:r>
          </a:p>
          <a:p>
            <a:r>
              <a:rPr lang="en-US" dirty="0"/>
              <a:t>Like Zerubbabel, Nehemiah holds a festival after the completion of the walls</a:t>
            </a:r>
          </a:p>
          <a:p>
            <a:pPr lvl="1"/>
            <a:r>
              <a:rPr lang="en-US" dirty="0"/>
              <a:t>The feast of Booths (or Tabernacles) – a Fall festival</a:t>
            </a:r>
          </a:p>
          <a:p>
            <a:r>
              <a:rPr lang="en-US" dirty="0"/>
              <a:t>In Nehemiah 8, we read how Ezra read “clearly” from the book of the law, but then had to “interpret.”  Why??</a:t>
            </a:r>
          </a:p>
          <a:p>
            <a:r>
              <a:rPr lang="en-US" dirty="0"/>
              <a:t>By the time (70ish years) returned from Babylon, they had adopted “Aramaic.”  They likely no longer understood classic Hebrew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5C7EE6-3A63-4608-9E99-3711D7ED1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0B70EE-9575-43BC-8F38-61CB46CBC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8074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F4671E-A986-4CAA-8375-FAE021D7E1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Nehemiah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328456-3E24-4145-825F-02FA6F6999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Nehemiah ends on a negative note</a:t>
            </a:r>
          </a:p>
          <a:p>
            <a:r>
              <a:rPr lang="en-US" dirty="0"/>
              <a:t>Nehemiah returns to Persia</a:t>
            </a:r>
          </a:p>
          <a:p>
            <a:r>
              <a:rPr lang="en-US" dirty="0"/>
              <a:t>After some period, Nehemiah asks permission to return to Judah</a:t>
            </a:r>
          </a:p>
          <a:p>
            <a:r>
              <a:rPr lang="en-US" dirty="0"/>
              <a:t>The issue of “inter-cultic” marriage has resurfaced</a:t>
            </a:r>
          </a:p>
          <a:p>
            <a:r>
              <a:rPr lang="en-US" dirty="0"/>
              <a:t>Foreigners have taken up residence in the Temple</a:t>
            </a:r>
          </a:p>
          <a:p>
            <a:r>
              <a:rPr lang="en-US" dirty="0"/>
              <a:t>The Sabbath has been ignored</a:t>
            </a:r>
          </a:p>
          <a:p>
            <a:r>
              <a:rPr lang="en-US" dirty="0"/>
              <a:t>Clearly, the Jews are not able to govern themselves.</a:t>
            </a:r>
          </a:p>
          <a:p>
            <a:r>
              <a:rPr lang="en-US" dirty="0"/>
              <a:t>What next?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0BBF75-9BFD-4498-918A-4DBF6EB00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63C803-7535-4A16-AB44-458689DD0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62781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3096</TotalTime>
  <Words>817</Words>
  <Application>Microsoft Office PowerPoint</Application>
  <PresentationFormat>Widescreen</PresentationFormat>
  <Paragraphs>89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Trebuchet MS</vt:lpstr>
      <vt:lpstr>Wingdings 3</vt:lpstr>
      <vt:lpstr>Facet</vt:lpstr>
      <vt:lpstr>The Historical Books of the Old Testament</vt:lpstr>
      <vt:lpstr>Opening Prayer</vt:lpstr>
      <vt:lpstr>Introduction</vt:lpstr>
      <vt:lpstr>Introduction (continued)</vt:lpstr>
      <vt:lpstr>Ezra</vt:lpstr>
      <vt:lpstr>Ezra (continued) </vt:lpstr>
      <vt:lpstr>Ezra (continued)</vt:lpstr>
      <vt:lpstr>Nehemiah</vt:lpstr>
      <vt:lpstr>Nehemiah (continued)</vt:lpstr>
      <vt:lpstr>Closing Prayer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Pentateuch</dc:title>
  <dc:creator>Scott Decker</dc:creator>
  <cp:lastModifiedBy>Scott Decker</cp:lastModifiedBy>
  <cp:revision>79</cp:revision>
  <cp:lastPrinted>2019-12-05T19:33:49Z</cp:lastPrinted>
  <dcterms:created xsi:type="dcterms:W3CDTF">2017-09-26T22:01:53Z</dcterms:created>
  <dcterms:modified xsi:type="dcterms:W3CDTF">2019-12-17T18:16:51Z</dcterms:modified>
</cp:coreProperties>
</file>