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6"/>
  </p:notesMasterIdLst>
  <p:sldIdLst>
    <p:sldId id="256" r:id="rId3"/>
    <p:sldId id="261" r:id="rId4"/>
    <p:sldId id="272" r:id="rId5"/>
    <p:sldId id="273" r:id="rId6"/>
    <p:sldId id="264" r:id="rId7"/>
    <p:sldId id="269" r:id="rId8"/>
    <p:sldId id="274" r:id="rId9"/>
    <p:sldId id="275" r:id="rId10"/>
    <p:sldId id="278" r:id="rId11"/>
    <p:sldId id="279" r:id="rId12"/>
    <p:sldId id="277" r:id="rId13"/>
    <p:sldId id="280" r:id="rId14"/>
    <p:sldId id="271" r:id="rId15"/>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A3E12C-02BF-453A-AC9E-FF783F3EACF7}" v="1" dt="2020-10-18T19:18:27.8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72" d="100"/>
          <a:sy n="72" d="100"/>
        </p:scale>
        <p:origin x="68" y="41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14A3E12C-02BF-453A-AC9E-FF783F3EACF7}"/>
    <pc:docChg chg="custSel addSld delSld modSld sldOrd">
      <pc:chgData name="Scott Decker" userId="92f8d519ccc4459d" providerId="LiveId" clId="{14A3E12C-02BF-453A-AC9E-FF783F3EACF7}" dt="2020-10-23T00:43:33.368" v="11023" actId="20577"/>
      <pc:docMkLst>
        <pc:docMk/>
      </pc:docMkLst>
      <pc:sldChg chg="modSp mod">
        <pc:chgData name="Scott Decker" userId="92f8d519ccc4459d" providerId="LiveId" clId="{14A3E12C-02BF-453A-AC9E-FF783F3EACF7}" dt="2020-10-17T20:25:41.613" v="43" actId="20577"/>
        <pc:sldMkLst>
          <pc:docMk/>
          <pc:sldMk cId="1710183706" sldId="256"/>
        </pc:sldMkLst>
        <pc:spChg chg="mod">
          <ac:chgData name="Scott Decker" userId="92f8d519ccc4459d" providerId="LiveId" clId="{14A3E12C-02BF-453A-AC9E-FF783F3EACF7}" dt="2020-10-17T20:25:41.613" v="43" actId="20577"/>
          <ac:spMkLst>
            <pc:docMk/>
            <pc:sldMk cId="1710183706" sldId="256"/>
            <ac:spMk id="3" creationId="{6AF8EF5D-9D1B-46AF-B280-885976026A11}"/>
          </ac:spMkLst>
        </pc:spChg>
      </pc:sldChg>
      <pc:sldChg chg="modSp mod">
        <pc:chgData name="Scott Decker" userId="92f8d519ccc4459d" providerId="LiveId" clId="{14A3E12C-02BF-453A-AC9E-FF783F3EACF7}" dt="2020-10-22T19:50:53.533" v="10921" actId="20577"/>
        <pc:sldMkLst>
          <pc:docMk/>
          <pc:sldMk cId="3420464876" sldId="261"/>
        </pc:sldMkLst>
        <pc:spChg chg="mod">
          <ac:chgData name="Scott Decker" userId="92f8d519ccc4459d" providerId="LiveId" clId="{14A3E12C-02BF-453A-AC9E-FF783F3EACF7}" dt="2020-10-22T19:50:53.533" v="10921" actId="20577"/>
          <ac:spMkLst>
            <pc:docMk/>
            <pc:sldMk cId="3420464876" sldId="261"/>
            <ac:spMk id="3" creationId="{34B59780-EF8F-4EE2-8F9E-C062791E9E37}"/>
          </ac:spMkLst>
        </pc:spChg>
      </pc:sldChg>
      <pc:sldChg chg="modSp mod">
        <pc:chgData name="Scott Decker" userId="92f8d519ccc4459d" providerId="LiveId" clId="{14A3E12C-02BF-453A-AC9E-FF783F3EACF7}" dt="2020-10-17T21:11:58.273" v="1858" actId="20577"/>
        <pc:sldMkLst>
          <pc:docMk/>
          <pc:sldMk cId="2374616475" sldId="264"/>
        </pc:sldMkLst>
        <pc:spChg chg="mod">
          <ac:chgData name="Scott Decker" userId="92f8d519ccc4459d" providerId="LiveId" clId="{14A3E12C-02BF-453A-AC9E-FF783F3EACF7}" dt="2020-10-17T21:11:58.273" v="1858" actId="20577"/>
          <ac:spMkLst>
            <pc:docMk/>
            <pc:sldMk cId="2374616475" sldId="264"/>
            <ac:spMk id="3" creationId="{5C138B58-8F09-4F68-BC0A-ECE6D091292E}"/>
          </ac:spMkLst>
        </pc:spChg>
      </pc:sldChg>
      <pc:sldChg chg="modSp mod">
        <pc:chgData name="Scott Decker" userId="92f8d519ccc4459d" providerId="LiveId" clId="{14A3E12C-02BF-453A-AC9E-FF783F3EACF7}" dt="2020-10-22T20:32:32.602" v="11004" actId="20577"/>
        <pc:sldMkLst>
          <pc:docMk/>
          <pc:sldMk cId="64267253" sldId="271"/>
        </pc:sldMkLst>
        <pc:spChg chg="mod">
          <ac:chgData name="Scott Decker" userId="92f8d519ccc4459d" providerId="LiveId" clId="{14A3E12C-02BF-453A-AC9E-FF783F3EACF7}" dt="2020-10-22T20:32:32.602" v="11004" actId="20577"/>
          <ac:spMkLst>
            <pc:docMk/>
            <pc:sldMk cId="64267253" sldId="271"/>
            <ac:spMk id="3" creationId="{425CF3A6-583A-4152-B673-E4A3204D1F33}"/>
          </ac:spMkLst>
        </pc:spChg>
      </pc:sldChg>
      <pc:sldChg chg="modSp mod">
        <pc:chgData name="Scott Decker" userId="92f8d519ccc4459d" providerId="LiveId" clId="{14A3E12C-02BF-453A-AC9E-FF783F3EACF7}" dt="2020-10-22T19:52:48.122" v="10928" actId="20577"/>
        <pc:sldMkLst>
          <pc:docMk/>
          <pc:sldMk cId="1584953784" sldId="272"/>
        </pc:sldMkLst>
        <pc:spChg chg="mod">
          <ac:chgData name="Scott Decker" userId="92f8d519ccc4459d" providerId="LiveId" clId="{14A3E12C-02BF-453A-AC9E-FF783F3EACF7}" dt="2020-10-22T19:52:48.122" v="10928" actId="20577"/>
          <ac:spMkLst>
            <pc:docMk/>
            <pc:sldMk cId="1584953784" sldId="272"/>
            <ac:spMk id="3" creationId="{6CB6FAEA-7B80-4A40-A8A3-B85F0FD38287}"/>
          </ac:spMkLst>
        </pc:spChg>
      </pc:sldChg>
      <pc:sldChg chg="modSp mod">
        <pc:chgData name="Scott Decker" userId="92f8d519ccc4459d" providerId="LiveId" clId="{14A3E12C-02BF-453A-AC9E-FF783F3EACF7}" dt="2020-10-22T20:02:00.529" v="10943" actId="20577"/>
        <pc:sldMkLst>
          <pc:docMk/>
          <pc:sldMk cId="2728151654" sldId="273"/>
        </pc:sldMkLst>
        <pc:spChg chg="mod">
          <ac:chgData name="Scott Decker" userId="92f8d519ccc4459d" providerId="LiveId" clId="{14A3E12C-02BF-453A-AC9E-FF783F3EACF7}" dt="2020-10-22T20:02:00.529" v="10943" actId="20577"/>
          <ac:spMkLst>
            <pc:docMk/>
            <pc:sldMk cId="2728151654" sldId="273"/>
            <ac:spMk id="3" creationId="{2983763F-6D91-4159-9416-874B19D9F276}"/>
          </ac:spMkLst>
        </pc:spChg>
      </pc:sldChg>
      <pc:sldChg chg="modSp mod ord">
        <pc:chgData name="Scott Decker" userId="92f8d519ccc4459d" providerId="LiveId" clId="{14A3E12C-02BF-453A-AC9E-FF783F3EACF7}" dt="2020-10-23T00:43:33.368" v="11023" actId="20577"/>
        <pc:sldMkLst>
          <pc:docMk/>
          <pc:sldMk cId="1732224067" sldId="274"/>
        </pc:sldMkLst>
        <pc:spChg chg="mod">
          <ac:chgData name="Scott Decker" userId="92f8d519ccc4459d" providerId="LiveId" clId="{14A3E12C-02BF-453A-AC9E-FF783F3EACF7}" dt="2020-10-23T00:43:33.368" v="11023" actId="20577"/>
          <ac:spMkLst>
            <pc:docMk/>
            <pc:sldMk cId="1732224067" sldId="274"/>
            <ac:spMk id="2" creationId="{A69320B4-EBAE-4974-AD24-048D430BAA8C}"/>
          </ac:spMkLst>
        </pc:spChg>
        <pc:spChg chg="mod">
          <ac:chgData name="Scott Decker" userId="92f8d519ccc4459d" providerId="LiveId" clId="{14A3E12C-02BF-453A-AC9E-FF783F3EACF7}" dt="2020-10-22T20:33:19.950" v="11006" actId="27636"/>
          <ac:spMkLst>
            <pc:docMk/>
            <pc:sldMk cId="1732224067" sldId="274"/>
            <ac:spMk id="3" creationId="{B905B9A1-6030-402B-AA2B-D073FE8ABEB6}"/>
          </ac:spMkLst>
        </pc:spChg>
      </pc:sldChg>
      <pc:sldChg chg="del">
        <pc:chgData name="Scott Decker" userId="92f8d519ccc4459d" providerId="LiveId" clId="{14A3E12C-02BF-453A-AC9E-FF783F3EACF7}" dt="2020-10-17T21:12:38.018" v="1887" actId="2696"/>
        <pc:sldMkLst>
          <pc:docMk/>
          <pc:sldMk cId="2771262316" sldId="275"/>
        </pc:sldMkLst>
      </pc:sldChg>
      <pc:sldChg chg="modSp new mod ord">
        <pc:chgData name="Scott Decker" userId="92f8d519ccc4459d" providerId="LiveId" clId="{14A3E12C-02BF-453A-AC9E-FF783F3EACF7}" dt="2020-10-22T20:34:52.022" v="11014" actId="313"/>
        <pc:sldMkLst>
          <pc:docMk/>
          <pc:sldMk cId="3829341402" sldId="275"/>
        </pc:sldMkLst>
        <pc:spChg chg="mod">
          <ac:chgData name="Scott Decker" userId="92f8d519ccc4459d" providerId="LiveId" clId="{14A3E12C-02BF-453A-AC9E-FF783F3EACF7}" dt="2020-10-18T17:44:04.684" v="4740" actId="20577"/>
          <ac:spMkLst>
            <pc:docMk/>
            <pc:sldMk cId="3829341402" sldId="275"/>
            <ac:spMk id="2" creationId="{35C40C01-694D-445F-A35B-4F7F0248C897}"/>
          </ac:spMkLst>
        </pc:spChg>
        <pc:spChg chg="mod">
          <ac:chgData name="Scott Decker" userId="92f8d519ccc4459d" providerId="LiveId" clId="{14A3E12C-02BF-453A-AC9E-FF783F3EACF7}" dt="2020-10-22T20:34:52.022" v="11014" actId="313"/>
          <ac:spMkLst>
            <pc:docMk/>
            <pc:sldMk cId="3829341402" sldId="275"/>
            <ac:spMk id="3" creationId="{022C9F3F-5390-4016-AC55-86FD08A4B87A}"/>
          </ac:spMkLst>
        </pc:spChg>
      </pc:sldChg>
      <pc:sldChg chg="modSp new del mod">
        <pc:chgData name="Scott Decker" userId="92f8d519ccc4459d" providerId="LiveId" clId="{14A3E12C-02BF-453A-AC9E-FF783F3EACF7}" dt="2020-10-18T19:16:50.391" v="10515" actId="2696"/>
        <pc:sldMkLst>
          <pc:docMk/>
          <pc:sldMk cId="917608051" sldId="276"/>
        </pc:sldMkLst>
        <pc:spChg chg="mod">
          <ac:chgData name="Scott Decker" userId="92f8d519ccc4459d" providerId="LiveId" clId="{14A3E12C-02BF-453A-AC9E-FF783F3EACF7}" dt="2020-10-18T15:48:57.520" v="4419" actId="20577"/>
          <ac:spMkLst>
            <pc:docMk/>
            <pc:sldMk cId="917608051" sldId="276"/>
            <ac:spMk id="2" creationId="{641A3265-04AC-41D6-BED4-AC63D4DFB756}"/>
          </ac:spMkLst>
        </pc:spChg>
        <pc:spChg chg="mod">
          <ac:chgData name="Scott Decker" userId="92f8d519ccc4459d" providerId="LiveId" clId="{14A3E12C-02BF-453A-AC9E-FF783F3EACF7}" dt="2020-10-18T15:52:13.915" v="4719" actId="20577"/>
          <ac:spMkLst>
            <pc:docMk/>
            <pc:sldMk cId="917608051" sldId="276"/>
            <ac:spMk id="3" creationId="{721FA98C-BEE7-4131-90C2-6ECDD52214AB}"/>
          </ac:spMkLst>
        </pc:spChg>
      </pc:sldChg>
      <pc:sldChg chg="del">
        <pc:chgData name="Scott Decker" userId="92f8d519ccc4459d" providerId="LiveId" clId="{14A3E12C-02BF-453A-AC9E-FF783F3EACF7}" dt="2020-10-17T21:12:38.018" v="1887" actId="2696"/>
        <pc:sldMkLst>
          <pc:docMk/>
          <pc:sldMk cId="3666061855" sldId="276"/>
        </pc:sldMkLst>
      </pc:sldChg>
      <pc:sldChg chg="del">
        <pc:chgData name="Scott Decker" userId="92f8d519ccc4459d" providerId="LiveId" clId="{14A3E12C-02BF-453A-AC9E-FF783F3EACF7}" dt="2020-10-17T21:12:38.018" v="1887" actId="2696"/>
        <pc:sldMkLst>
          <pc:docMk/>
          <pc:sldMk cId="3590219026" sldId="277"/>
        </pc:sldMkLst>
      </pc:sldChg>
      <pc:sldChg chg="modSp new mod">
        <pc:chgData name="Scott Decker" userId="92f8d519ccc4459d" providerId="LiveId" clId="{14A3E12C-02BF-453A-AC9E-FF783F3EACF7}" dt="2020-10-18T19:12:31.789" v="9958" actId="20577"/>
        <pc:sldMkLst>
          <pc:docMk/>
          <pc:sldMk cId="3952308763" sldId="277"/>
        </pc:sldMkLst>
        <pc:spChg chg="mod">
          <ac:chgData name="Scott Decker" userId="92f8d519ccc4459d" providerId="LiveId" clId="{14A3E12C-02BF-453A-AC9E-FF783F3EACF7}" dt="2020-10-18T18:53:03.873" v="9159" actId="20577"/>
          <ac:spMkLst>
            <pc:docMk/>
            <pc:sldMk cId="3952308763" sldId="277"/>
            <ac:spMk id="2" creationId="{A02CBD53-B786-4228-B163-440BF2B94E9E}"/>
          </ac:spMkLst>
        </pc:spChg>
        <pc:spChg chg="mod">
          <ac:chgData name="Scott Decker" userId="92f8d519ccc4459d" providerId="LiveId" clId="{14A3E12C-02BF-453A-AC9E-FF783F3EACF7}" dt="2020-10-18T19:12:31.789" v="9958" actId="20577"/>
          <ac:spMkLst>
            <pc:docMk/>
            <pc:sldMk cId="3952308763" sldId="277"/>
            <ac:spMk id="3" creationId="{56AA5D0A-AF2D-454D-9C81-B9BD235D8DB5}"/>
          </ac:spMkLst>
        </pc:spChg>
      </pc:sldChg>
      <pc:sldChg chg="modSp new mod">
        <pc:chgData name="Scott Decker" userId="92f8d519ccc4459d" providerId="LiveId" clId="{14A3E12C-02BF-453A-AC9E-FF783F3EACF7}" dt="2020-10-18T18:30:20.392" v="7287" actId="20577"/>
        <pc:sldMkLst>
          <pc:docMk/>
          <pc:sldMk cId="2060546599" sldId="278"/>
        </pc:sldMkLst>
        <pc:spChg chg="mod">
          <ac:chgData name="Scott Decker" userId="92f8d519ccc4459d" providerId="LiveId" clId="{14A3E12C-02BF-453A-AC9E-FF783F3EACF7}" dt="2020-10-18T18:15:58.676" v="6404" actId="20577"/>
          <ac:spMkLst>
            <pc:docMk/>
            <pc:sldMk cId="2060546599" sldId="278"/>
            <ac:spMk id="2" creationId="{098F3540-230C-4660-B84B-1BBCCB1BE674}"/>
          </ac:spMkLst>
        </pc:spChg>
        <pc:spChg chg="mod">
          <ac:chgData name="Scott Decker" userId="92f8d519ccc4459d" providerId="LiveId" clId="{14A3E12C-02BF-453A-AC9E-FF783F3EACF7}" dt="2020-10-18T18:30:20.392" v="7287" actId="20577"/>
          <ac:spMkLst>
            <pc:docMk/>
            <pc:sldMk cId="2060546599" sldId="278"/>
            <ac:spMk id="3" creationId="{58D3785D-01D9-4815-822C-9F83CD8C346F}"/>
          </ac:spMkLst>
        </pc:spChg>
      </pc:sldChg>
      <pc:sldChg chg="modSp new mod">
        <pc:chgData name="Scott Decker" userId="92f8d519ccc4459d" providerId="LiveId" clId="{14A3E12C-02BF-453A-AC9E-FF783F3EACF7}" dt="2020-10-22T20:33:55.969" v="11009" actId="27636"/>
        <pc:sldMkLst>
          <pc:docMk/>
          <pc:sldMk cId="473698911" sldId="279"/>
        </pc:sldMkLst>
        <pc:spChg chg="mod">
          <ac:chgData name="Scott Decker" userId="92f8d519ccc4459d" providerId="LiveId" clId="{14A3E12C-02BF-453A-AC9E-FF783F3EACF7}" dt="2020-10-18T18:31:15.114" v="7313" actId="20577"/>
          <ac:spMkLst>
            <pc:docMk/>
            <pc:sldMk cId="473698911" sldId="279"/>
            <ac:spMk id="2" creationId="{D8181212-AD61-4A12-BB8C-2560EBD5AEA1}"/>
          </ac:spMkLst>
        </pc:spChg>
        <pc:spChg chg="mod">
          <ac:chgData name="Scott Decker" userId="92f8d519ccc4459d" providerId="LiveId" clId="{14A3E12C-02BF-453A-AC9E-FF783F3EACF7}" dt="2020-10-22T20:33:55.969" v="11009" actId="27636"/>
          <ac:spMkLst>
            <pc:docMk/>
            <pc:sldMk cId="473698911" sldId="279"/>
            <ac:spMk id="3" creationId="{98CB24A2-AA75-40AD-83CB-C0288DBA4907}"/>
          </ac:spMkLst>
        </pc:spChg>
      </pc:sldChg>
      <pc:sldChg chg="modSp new mod">
        <pc:chgData name="Scott Decker" userId="92f8d519ccc4459d" providerId="LiveId" clId="{14A3E12C-02BF-453A-AC9E-FF783F3EACF7}" dt="2020-10-22T20:31:32.289" v="11002" actId="20577"/>
        <pc:sldMkLst>
          <pc:docMk/>
          <pc:sldMk cId="4216052740" sldId="280"/>
        </pc:sldMkLst>
        <pc:spChg chg="mod">
          <ac:chgData name="Scott Decker" userId="92f8d519ccc4459d" providerId="LiveId" clId="{14A3E12C-02BF-453A-AC9E-FF783F3EACF7}" dt="2020-10-18T19:12:56.791" v="9974" actId="20577"/>
          <ac:spMkLst>
            <pc:docMk/>
            <pc:sldMk cId="4216052740" sldId="280"/>
            <ac:spMk id="2" creationId="{E2366F80-2E07-4FD9-AC90-64C5FB688919}"/>
          </ac:spMkLst>
        </pc:spChg>
        <pc:spChg chg="mod">
          <ac:chgData name="Scott Decker" userId="92f8d519ccc4459d" providerId="LiveId" clId="{14A3E12C-02BF-453A-AC9E-FF783F3EACF7}" dt="2020-10-22T20:31:32.289" v="11002" actId="20577"/>
          <ac:spMkLst>
            <pc:docMk/>
            <pc:sldMk cId="4216052740" sldId="280"/>
            <ac:spMk id="3" creationId="{53CDB480-EF0B-4023-A10E-20FC93745A3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10/22/2020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10/22/2020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10/22/2020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10/22/2020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10/22/2020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10/22/2020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10/22/2020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10/22/2020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10/22/2020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10/22/2020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10/22/2020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10/22/2020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10/22/2020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10/22/2020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10/22/2020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10/22/2020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10/22/2020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10/22/2020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10/22/2020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10/22/2020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10/22/2020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merriam-webster.com/dictionary/analog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6 – Lamb of God</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81212-AD61-4A12-BB8C-2560EBD5AEA1}"/>
              </a:ext>
            </a:extLst>
          </p:cNvPr>
          <p:cNvSpPr>
            <a:spLocks noGrp="1"/>
          </p:cNvSpPr>
          <p:nvPr>
            <p:ph type="title"/>
          </p:nvPr>
        </p:nvSpPr>
        <p:spPr/>
        <p:txBody>
          <a:bodyPr/>
          <a:lstStyle/>
          <a:p>
            <a:r>
              <a:rPr lang="en-US" dirty="0"/>
              <a:t>Annie Jaubert’s Solution</a:t>
            </a:r>
          </a:p>
        </p:txBody>
      </p:sp>
      <p:sp>
        <p:nvSpPr>
          <p:cNvPr id="3" name="Content Placeholder 2">
            <a:extLst>
              <a:ext uri="{FF2B5EF4-FFF2-40B4-BE49-F238E27FC236}">
                <a16:creationId xmlns:a16="http://schemas.microsoft.com/office/drawing/2014/main" id="{98CB24A2-AA75-40AD-83CB-C0288DBA4907}"/>
              </a:ext>
            </a:extLst>
          </p:cNvPr>
          <p:cNvSpPr>
            <a:spLocks noGrp="1"/>
          </p:cNvSpPr>
          <p:nvPr>
            <p:ph idx="1"/>
          </p:nvPr>
        </p:nvSpPr>
        <p:spPr/>
        <p:txBody>
          <a:bodyPr>
            <a:normAutofit fontScale="92500" lnSpcReduction="10000"/>
          </a:bodyPr>
          <a:lstStyle/>
          <a:p>
            <a:r>
              <a:rPr lang="en-US" dirty="0"/>
              <a:t>Two Calendars</a:t>
            </a:r>
          </a:p>
          <a:p>
            <a:pPr lvl="1"/>
            <a:r>
              <a:rPr lang="en-US" dirty="0"/>
              <a:t>In the Dead Sea Scrolls, there was a rediscovery of the Jubilee Calendar.  The Qumran community believed that those in Jerusalem had corrupted the liturgical year by moving away from this calendar.</a:t>
            </a:r>
          </a:p>
          <a:p>
            <a:pPr lvl="2"/>
            <a:r>
              <a:rPr lang="en-US" dirty="0"/>
              <a:t>The feast days occur on exactly the same day of the week every year.</a:t>
            </a:r>
          </a:p>
          <a:p>
            <a:pPr lvl="2"/>
            <a:r>
              <a:rPr lang="en-US" dirty="0"/>
              <a:t>The 14</a:t>
            </a:r>
            <a:r>
              <a:rPr lang="en-US" baseline="30000" dirty="0"/>
              <a:t>th</a:t>
            </a:r>
            <a:r>
              <a:rPr lang="en-US" dirty="0"/>
              <a:t> of the first month is always on a Tuesday before sunset and Passover always begins at sunset on Tuesday, which is liturgically Wednesday.</a:t>
            </a:r>
          </a:p>
          <a:p>
            <a:pPr lvl="1"/>
            <a:r>
              <a:rPr lang="en-US" dirty="0"/>
              <a:t>Annie Jaubert contends that Jesus was using this calendar</a:t>
            </a:r>
          </a:p>
          <a:p>
            <a:pPr lvl="2"/>
            <a:r>
              <a:rPr lang="en-US" dirty="0"/>
              <a:t>Synoptic chronology is correct except that the Passover meal was celebrated on Tuesday, after sunset, and the trials took from late Tuesday/early Wednesday until Friday when Pilate condemned Jesus.</a:t>
            </a:r>
          </a:p>
          <a:p>
            <a:pPr lvl="2"/>
            <a:r>
              <a:rPr lang="en-US" dirty="0"/>
              <a:t>The plans of the chief priest would be accomplished because they were celebrating based on a different calendar.</a:t>
            </a:r>
          </a:p>
          <a:p>
            <a:pPr lvl="2"/>
            <a:r>
              <a:rPr lang="en-US" dirty="0"/>
              <a:t>There are early traditions that place the Last Supper on Tuesday evening.</a:t>
            </a:r>
          </a:p>
        </p:txBody>
      </p:sp>
      <p:sp>
        <p:nvSpPr>
          <p:cNvPr id="4" name="Footer Placeholder 3">
            <a:extLst>
              <a:ext uri="{FF2B5EF4-FFF2-40B4-BE49-F238E27FC236}">
                <a16:creationId xmlns:a16="http://schemas.microsoft.com/office/drawing/2014/main" id="{B1E297B1-042F-4D04-BC64-3F130A7C44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3FFEEF5-0FE0-4E07-82D9-F23C212790B6}"/>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473698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CBD53-B786-4228-B163-440BF2B94E9E}"/>
              </a:ext>
            </a:extLst>
          </p:cNvPr>
          <p:cNvSpPr>
            <a:spLocks noGrp="1"/>
          </p:cNvSpPr>
          <p:nvPr>
            <p:ph type="title"/>
          </p:nvPr>
        </p:nvSpPr>
        <p:spPr/>
        <p:txBody>
          <a:bodyPr/>
          <a:lstStyle/>
          <a:p>
            <a:r>
              <a:rPr lang="en-US" dirty="0"/>
              <a:t>John P. Meier Solution</a:t>
            </a:r>
          </a:p>
        </p:txBody>
      </p:sp>
      <p:sp>
        <p:nvSpPr>
          <p:cNvPr id="3" name="Content Placeholder 2">
            <a:extLst>
              <a:ext uri="{FF2B5EF4-FFF2-40B4-BE49-F238E27FC236}">
                <a16:creationId xmlns:a16="http://schemas.microsoft.com/office/drawing/2014/main" id="{56AA5D0A-AF2D-454D-9C81-B9BD235D8DB5}"/>
              </a:ext>
            </a:extLst>
          </p:cNvPr>
          <p:cNvSpPr>
            <a:spLocks noGrp="1"/>
          </p:cNvSpPr>
          <p:nvPr>
            <p:ph idx="1"/>
          </p:nvPr>
        </p:nvSpPr>
        <p:spPr/>
        <p:txBody>
          <a:bodyPr>
            <a:normAutofit/>
          </a:bodyPr>
          <a:lstStyle/>
          <a:p>
            <a:r>
              <a:rPr lang="en-US" dirty="0"/>
              <a:t>Both the Synoptic Gospels and the Gospel of John are correct</a:t>
            </a:r>
          </a:p>
          <a:p>
            <a:pPr lvl="1"/>
            <a:r>
              <a:rPr lang="en-US" dirty="0"/>
              <a:t>John’s chronology is correct for the official date of Passover and the timing of Jesus’ death corresponding to the timing of the death of the Passover lambs.</a:t>
            </a:r>
          </a:p>
          <a:p>
            <a:pPr lvl="1"/>
            <a:r>
              <a:rPr lang="en-US" dirty="0"/>
              <a:t>Jesus knew he would not be able to celebrate the real Passover with his Apostles.</a:t>
            </a:r>
          </a:p>
          <a:p>
            <a:pPr lvl="1"/>
            <a:r>
              <a:rPr lang="en-US" dirty="0"/>
              <a:t>This is Jesus’ Passover, not the Jewish Passover.</a:t>
            </a:r>
          </a:p>
          <a:p>
            <a:pPr lvl="1"/>
            <a:r>
              <a:rPr lang="en-US" dirty="0"/>
              <a:t>It does not address the first part of Mark 14:12, which says that it was “the first day of Unleavened Bread.”</a:t>
            </a:r>
          </a:p>
          <a:p>
            <a:pPr lvl="1"/>
            <a:r>
              <a:rPr lang="en-US" dirty="0"/>
              <a:t>Pauls seems to support that Jesus’ Passover is the replacement for the Jewish Passover in 1 Corinthians 5:7-8, “ Cleanse out the old leaven that you may be a new lump, as you really are unleavened. For Christ, our paschal lamb, has been sacrificed. Let us, therefore, celebrate the festival, not with the old leaven, the leaven of malice and evil, but with the unleavened bread of sincerity and truth.</a:t>
            </a:r>
          </a:p>
          <a:p>
            <a:pPr lvl="1"/>
            <a:endParaRPr lang="en-US" dirty="0"/>
          </a:p>
        </p:txBody>
      </p:sp>
      <p:sp>
        <p:nvSpPr>
          <p:cNvPr id="4" name="Footer Placeholder 3">
            <a:extLst>
              <a:ext uri="{FF2B5EF4-FFF2-40B4-BE49-F238E27FC236}">
                <a16:creationId xmlns:a16="http://schemas.microsoft.com/office/drawing/2014/main" id="{0F96B8F9-37D6-4555-9919-4CB312C643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F041E9B-63B4-4FD7-8677-ED0227B7D1A3}"/>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395230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66F80-2E07-4FD9-AC90-64C5FB688919}"/>
              </a:ext>
            </a:extLst>
          </p:cNvPr>
          <p:cNvSpPr>
            <a:spLocks noGrp="1"/>
          </p:cNvSpPr>
          <p:nvPr>
            <p:ph type="title"/>
          </p:nvPr>
        </p:nvSpPr>
        <p:spPr/>
        <p:txBody>
          <a:bodyPr/>
          <a:lstStyle/>
          <a:p>
            <a:r>
              <a:rPr lang="en-US" dirty="0"/>
              <a:t>Ockham’s Razor</a:t>
            </a:r>
          </a:p>
        </p:txBody>
      </p:sp>
      <p:sp>
        <p:nvSpPr>
          <p:cNvPr id="3" name="Content Placeholder 2">
            <a:extLst>
              <a:ext uri="{FF2B5EF4-FFF2-40B4-BE49-F238E27FC236}">
                <a16:creationId xmlns:a16="http://schemas.microsoft.com/office/drawing/2014/main" id="{53CDB480-EF0B-4023-A10E-20FC93745A3B}"/>
              </a:ext>
            </a:extLst>
          </p:cNvPr>
          <p:cNvSpPr>
            <a:spLocks noGrp="1"/>
          </p:cNvSpPr>
          <p:nvPr>
            <p:ph idx="1"/>
          </p:nvPr>
        </p:nvSpPr>
        <p:spPr/>
        <p:txBody>
          <a:bodyPr/>
          <a:lstStyle/>
          <a:p>
            <a:r>
              <a:rPr lang="en-US" dirty="0"/>
              <a:t>It was not uncommon for the entire period of the Feast of Unleavened Bread to be referred to as Passover.</a:t>
            </a:r>
          </a:p>
          <a:p>
            <a:r>
              <a:rPr lang="en-US" dirty="0"/>
              <a:t>Could John have been referring to the second day of the Feast of Unleavened Bread as opposed to the first day?</a:t>
            </a:r>
          </a:p>
          <a:p>
            <a:r>
              <a:rPr lang="en-US" dirty="0"/>
              <a:t>Pope Benedict seems to like John P. Meier’s solution.  However, it does not resolve all issues</a:t>
            </a:r>
          </a:p>
          <a:p>
            <a:r>
              <a:rPr lang="en-US" dirty="0"/>
              <a:t>Annie Jaubert’s position is not supported by the majority of theologians, but no one has been able to prove it wrong.</a:t>
            </a:r>
          </a:p>
          <a:p>
            <a:r>
              <a:rPr lang="en-US" dirty="0"/>
              <a:t>It may just have never been revealed to us, YET!</a:t>
            </a:r>
          </a:p>
        </p:txBody>
      </p:sp>
      <p:sp>
        <p:nvSpPr>
          <p:cNvPr id="4" name="Footer Placeholder 3">
            <a:extLst>
              <a:ext uri="{FF2B5EF4-FFF2-40B4-BE49-F238E27FC236}">
                <a16:creationId xmlns:a16="http://schemas.microsoft.com/office/drawing/2014/main" id="{DFF776D6-F08B-4C13-A1AD-213EF546399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DF03BDC-AAB9-494A-A5A1-453A6B9407A6}"/>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4216052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buNone/>
            </a:pPr>
            <a:r>
              <a:rPr lang="en-US" sz="2400" dirty="0"/>
              <a:t>Good and gracious God, we marvel at your divine Providence; in having prepared your people for your Son’s self-offering through the sacrifices of the Old Testament.  May we recover a Eucharistic amazement every time we receive your Son’s Body, Blood, Soul and Divinity.</a:t>
            </a:r>
          </a:p>
          <a:p>
            <a:pPr marL="0" indent="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a:bodyPr>
          <a:lstStyle/>
          <a:p>
            <a:pPr marL="0" indent="0">
              <a:buNone/>
            </a:pPr>
            <a:r>
              <a:rPr lang="en-US" sz="2400" dirty="0"/>
              <a:t>Merciful Father, we gather once more to break open your Word and ponder the mystery of the Eucharist.  We ask for the light of the Holy Spirit to illumine our hearts and minds to the most noble of sacraments.</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lnSpcReduction="10000"/>
          </a:bodyPr>
          <a:lstStyle/>
          <a:p>
            <a:r>
              <a:rPr lang="en-US" dirty="0"/>
              <a:t>Did Melchizedek Die?  I could not find anything specific to that question.</a:t>
            </a:r>
          </a:p>
          <a:p>
            <a:pPr lvl="1"/>
            <a:r>
              <a:rPr lang="en-US" dirty="0"/>
              <a:t>2 Enoch – Born fully developed as a three-year old with the “badge of priesthood” on his chest; hidden in the Garden of Eden by the archangel Gabriel to be a priest after the flood.</a:t>
            </a:r>
          </a:p>
          <a:p>
            <a:pPr lvl="1"/>
            <a:r>
              <a:rPr lang="en-US" dirty="0"/>
              <a:t>Qumran Literature – Presented as a deity that will judge both the saints and the fallen angels.  Some have suggested that Melchizedek and the archangel Michael may be the same in the Qumran Literature.</a:t>
            </a:r>
          </a:p>
          <a:p>
            <a:pPr lvl="1"/>
            <a:r>
              <a:rPr lang="en-US" dirty="0"/>
              <a:t>Midrash Texts – Melchizedek gave the robes of Adam to Abram; Melchizedek was born circumcised</a:t>
            </a:r>
          </a:p>
          <a:p>
            <a:pPr lvl="1"/>
            <a:r>
              <a:rPr lang="en-US" dirty="0"/>
              <a:t>Britannica makes the statement: “According to the </a:t>
            </a:r>
            <a:r>
              <a:rPr lang="en-US" dirty="0">
                <a:solidFill>
                  <a:schemeClr val="tx1"/>
                </a:solidFill>
                <a:hlinkClick r:id="rId2">
                  <a:extLst>
                    <a:ext uri="{A12FA001-AC4F-418D-AE19-62706E023703}">
                      <ahyp:hlinkClr xmlns:ahyp="http://schemas.microsoft.com/office/drawing/2018/hyperlinkcolor" val="tx"/>
                    </a:ext>
                  </a:extLst>
                </a:hlinkClick>
              </a:rPr>
              <a:t>analogy</a:t>
            </a:r>
            <a:r>
              <a:rPr lang="en-US" dirty="0">
                <a:solidFill>
                  <a:schemeClr val="tx1"/>
                </a:solidFill>
              </a:rPr>
              <a:t>,</a:t>
            </a:r>
            <a:r>
              <a:rPr lang="en-US" dirty="0"/>
              <a:t> just as Abraham, the ancestor of the Levites, paid a tithe to Melchizedek and was therefore his inferior, so the Melchizedek-like priesthood of Christ is superior to that of the Levites. Furthermore, just as the Old Testament assigns no birth or death date to Melchizedek, so is the priesthood of Christ eternal.”</a:t>
            </a:r>
          </a:p>
          <a:p>
            <a:pPr lvl="1"/>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The Eucharist completes our initiation as Christians.</a:t>
            </a:r>
          </a:p>
          <a:p>
            <a:r>
              <a:rPr lang="en-US" dirty="0"/>
              <a:t>Like Emmaus, our Mass consists of two parts, the liturgy of the Word and the liturgy of the Eucharist.</a:t>
            </a:r>
          </a:p>
          <a:p>
            <a:r>
              <a:rPr lang="en-US" dirty="0"/>
              <a:t>In AD 155, St. Justin Martyr wrote a letter to the emporer describing a Mass that sounds very close to the Mass we celebrate today.</a:t>
            </a:r>
          </a:p>
          <a:p>
            <a:r>
              <a:rPr lang="en-US" dirty="0"/>
              <a:t>Melchizedek was the priest/king of Salem who brought out bread and wine to Abram and blessed him.  Melchizedek prefigures Christ.</a:t>
            </a:r>
          </a:p>
          <a:p>
            <a:r>
              <a:rPr lang="en-US" dirty="0"/>
              <a:t>Abraham’s “almost” sacrifice of Isaac prefigures Christ’s death on the cross.</a:t>
            </a:r>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lnSpcReduction="10000"/>
          </a:bodyPr>
          <a:lstStyle/>
          <a:p>
            <a:r>
              <a:rPr lang="en-US" sz="2400" dirty="0"/>
              <a:t>The role of the ten plagues in the sacrificial history of Israel</a:t>
            </a:r>
          </a:p>
          <a:p>
            <a:r>
              <a:rPr lang="en-US" sz="2400" dirty="0"/>
              <a:t>The importance of the Passover sacrifice as a “redemption”</a:t>
            </a:r>
          </a:p>
          <a:p>
            <a:r>
              <a:rPr lang="en-US" sz="2400" dirty="0"/>
              <a:t>Why Jesus is called the Lamb of God</a:t>
            </a:r>
          </a:p>
          <a:p>
            <a:r>
              <a:rPr lang="en-US" sz="2400" dirty="0"/>
              <a:t>Parallels between the Passover sacrifice and the crucifixion of Christ</a:t>
            </a:r>
          </a:p>
          <a:p>
            <a:r>
              <a:rPr lang="en-US" sz="2400" dirty="0"/>
              <a:t>How the Mass is a re-presentation of the once-and-for-all sacrifice of Christ</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320B4-EBAE-4974-AD24-048D430BAA8C}"/>
              </a:ext>
            </a:extLst>
          </p:cNvPr>
          <p:cNvSpPr>
            <a:spLocks noGrp="1"/>
          </p:cNvSpPr>
          <p:nvPr>
            <p:ph type="title"/>
          </p:nvPr>
        </p:nvSpPr>
        <p:spPr/>
        <p:txBody>
          <a:bodyPr/>
          <a:lstStyle/>
          <a:p>
            <a:r>
              <a:rPr lang="en-US" dirty="0"/>
              <a:t>Hebrew Calendars</a:t>
            </a:r>
          </a:p>
        </p:txBody>
      </p:sp>
      <p:sp>
        <p:nvSpPr>
          <p:cNvPr id="3" name="Content Placeholder 2">
            <a:extLst>
              <a:ext uri="{FF2B5EF4-FFF2-40B4-BE49-F238E27FC236}">
                <a16:creationId xmlns:a16="http://schemas.microsoft.com/office/drawing/2014/main" id="{B905B9A1-6030-402B-AA2B-D073FE8ABEB6}"/>
              </a:ext>
            </a:extLst>
          </p:cNvPr>
          <p:cNvSpPr>
            <a:spLocks noGrp="1"/>
          </p:cNvSpPr>
          <p:nvPr>
            <p:ph idx="1"/>
          </p:nvPr>
        </p:nvSpPr>
        <p:spPr/>
        <p:txBody>
          <a:bodyPr>
            <a:normAutofit fontScale="92500" lnSpcReduction="10000"/>
          </a:bodyPr>
          <a:lstStyle/>
          <a:p>
            <a:r>
              <a:rPr lang="en-US" dirty="0"/>
              <a:t>The Hebrew calendar is complex – Over an extended period (nineteen-year cycle), it is a solar calendar with lunar months.  It is corrected with leap years that add a month (seven times in a nineteen-year cycle).  A Hebrew year can consist of 353, 354, 355, 383, 384, or 385 days, depending on the year.  Days change to keep certain holidays or feasts from occurring on certain days of the week.</a:t>
            </a:r>
          </a:p>
          <a:p>
            <a:r>
              <a:rPr lang="en-US" dirty="0"/>
              <a:t>While the calendar was probably defined in the 4</a:t>
            </a:r>
            <a:r>
              <a:rPr lang="en-US" baseline="30000" dirty="0"/>
              <a:t>th</a:t>
            </a:r>
            <a:r>
              <a:rPr lang="en-US" dirty="0"/>
              <a:t> century AD, it was developed and fine-tuned for many centuries before that to comply with the feast requirements outlined in the Old Testament.  However, the occurrence of feast days would change every year.  This was the Pharisaic calendar that was followed by the occupants of Jerusalem at the time of Jesus.  It is unknown whether the Sadducees followed it.</a:t>
            </a:r>
          </a:p>
          <a:p>
            <a:r>
              <a:rPr lang="en-US" dirty="0"/>
              <a:t>There was another calendar that existed called the Jubilee Calendar which dates to the 2</a:t>
            </a:r>
            <a:r>
              <a:rPr lang="en-US" baseline="30000" dirty="0"/>
              <a:t>nd</a:t>
            </a:r>
            <a:r>
              <a:rPr lang="en-US" dirty="0"/>
              <a:t> century BC and was outlined in the Book of Jubilees.  Strictly solar, with some influence by the lunar events.</a:t>
            </a:r>
          </a:p>
          <a:p>
            <a:endParaRPr lang="en-US" dirty="0"/>
          </a:p>
        </p:txBody>
      </p:sp>
      <p:sp>
        <p:nvSpPr>
          <p:cNvPr id="4" name="Footer Placeholder 3">
            <a:extLst>
              <a:ext uri="{FF2B5EF4-FFF2-40B4-BE49-F238E27FC236}">
                <a16:creationId xmlns:a16="http://schemas.microsoft.com/office/drawing/2014/main" id="{BE22A719-FDFA-4362-99F9-D3E2F8092461}"/>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30C19D4-D396-48F8-853D-419413FDA8F2}"/>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732224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40C01-694D-445F-A35B-4F7F0248C897}"/>
              </a:ext>
            </a:extLst>
          </p:cNvPr>
          <p:cNvSpPr>
            <a:spLocks noGrp="1"/>
          </p:cNvSpPr>
          <p:nvPr>
            <p:ph type="title"/>
          </p:nvPr>
        </p:nvSpPr>
        <p:spPr/>
        <p:txBody>
          <a:bodyPr/>
          <a:lstStyle/>
          <a:p>
            <a:r>
              <a:rPr lang="en-US" dirty="0"/>
              <a:t>Dating of the Last Supper</a:t>
            </a:r>
          </a:p>
        </p:txBody>
      </p:sp>
      <p:sp>
        <p:nvSpPr>
          <p:cNvPr id="3" name="Content Placeholder 2">
            <a:extLst>
              <a:ext uri="{FF2B5EF4-FFF2-40B4-BE49-F238E27FC236}">
                <a16:creationId xmlns:a16="http://schemas.microsoft.com/office/drawing/2014/main" id="{022C9F3F-5390-4016-AC55-86FD08A4B87A}"/>
              </a:ext>
            </a:extLst>
          </p:cNvPr>
          <p:cNvSpPr>
            <a:spLocks noGrp="1"/>
          </p:cNvSpPr>
          <p:nvPr>
            <p:ph idx="1"/>
          </p:nvPr>
        </p:nvSpPr>
        <p:spPr/>
        <p:txBody>
          <a:bodyPr>
            <a:normAutofit fontScale="85000" lnSpcReduction="20000"/>
          </a:bodyPr>
          <a:lstStyle/>
          <a:p>
            <a:r>
              <a:rPr lang="en-US" dirty="0"/>
              <a:t>The Synoptic Gospels present the Last Supper as the “Passover meal.” (Mark 14:12-14; Matthew 26:17-18; Luke 22:7-11).</a:t>
            </a:r>
          </a:p>
          <a:p>
            <a:pPr lvl="1"/>
            <a:r>
              <a:rPr lang="en-US" dirty="0"/>
              <a:t>Lambs were killed before sundown on Thursday.</a:t>
            </a:r>
          </a:p>
          <a:p>
            <a:pPr lvl="1"/>
            <a:r>
              <a:rPr lang="en-US" dirty="0"/>
              <a:t>Passover meal was celebrated after sundown on Thursday, which is liturgically Friday.</a:t>
            </a:r>
          </a:p>
          <a:p>
            <a:pPr lvl="1"/>
            <a:r>
              <a:rPr lang="en-US" dirty="0"/>
              <a:t>After the meal, Christ was arrested, the trials began and ran throughout the night.</a:t>
            </a:r>
          </a:p>
          <a:p>
            <a:pPr lvl="1"/>
            <a:r>
              <a:rPr lang="en-US" dirty="0"/>
              <a:t>Jesus was condemned to death by Pilate “around the third hour” (9:00 am) on Friday.</a:t>
            </a:r>
          </a:p>
          <a:p>
            <a:pPr lvl="1"/>
            <a:r>
              <a:rPr lang="en-US" dirty="0"/>
              <a:t>Jesus was led to his crucifixion where he died at the ninth hour (3:00 pm) on Friday.</a:t>
            </a:r>
          </a:p>
          <a:p>
            <a:pPr lvl="1"/>
            <a:r>
              <a:rPr lang="en-US" dirty="0"/>
              <a:t>His body was taken down before sunset “the day of preparation before the Sabbath”</a:t>
            </a:r>
          </a:p>
          <a:p>
            <a:pPr lvl="1"/>
            <a:r>
              <a:rPr lang="en-US" dirty="0"/>
              <a:t>At sunset on Friday, the Sabbath began.</a:t>
            </a:r>
          </a:p>
          <a:p>
            <a:pPr lvl="1"/>
            <a:r>
              <a:rPr lang="en-US" sz="1500" dirty="0"/>
              <a:t>Mark 14:1-2 “It was now two days before the Passover and the feast of Unleavened Bread. And the chief priests and the scribes were seeking how to arrest him by stealth, and kill him; for they said, “</a:t>
            </a:r>
            <a:r>
              <a:rPr lang="en-US" sz="1500" u="sng" dirty="0"/>
              <a:t>Not during the feast, lest there be a tumult of the people</a:t>
            </a:r>
            <a:r>
              <a:rPr lang="en-US" sz="1500" dirty="0"/>
              <a:t>.”  Yet this is exactly what they did.</a:t>
            </a:r>
          </a:p>
          <a:p>
            <a:pPr lvl="1"/>
            <a:r>
              <a:rPr lang="en-US" sz="1500" dirty="0"/>
              <a:t>Seems unlikely that the crucifixion would have happened on the first day of Passover as this was a day of rest.</a:t>
            </a:r>
          </a:p>
          <a:p>
            <a:pPr marL="457200" lvl="1" indent="0">
              <a:buNone/>
            </a:pPr>
            <a:endParaRPr lang="en-US" dirty="0"/>
          </a:p>
        </p:txBody>
      </p:sp>
      <p:sp>
        <p:nvSpPr>
          <p:cNvPr id="4" name="Footer Placeholder 3">
            <a:extLst>
              <a:ext uri="{FF2B5EF4-FFF2-40B4-BE49-F238E27FC236}">
                <a16:creationId xmlns:a16="http://schemas.microsoft.com/office/drawing/2014/main" id="{F5CF509B-AECA-478B-934B-98DE9B8FC23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0CE32ED-AB00-4352-9FFD-B3E06433B7B8}"/>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82934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F3540-230C-4660-B84B-1BBCCB1BE674}"/>
              </a:ext>
            </a:extLst>
          </p:cNvPr>
          <p:cNvSpPr>
            <a:spLocks noGrp="1"/>
          </p:cNvSpPr>
          <p:nvPr>
            <p:ph type="title"/>
          </p:nvPr>
        </p:nvSpPr>
        <p:spPr/>
        <p:txBody>
          <a:bodyPr/>
          <a:lstStyle/>
          <a:p>
            <a:r>
              <a:rPr lang="en-US" dirty="0"/>
              <a:t>Dating of the Last Supper (continued)</a:t>
            </a:r>
          </a:p>
        </p:txBody>
      </p:sp>
      <p:sp>
        <p:nvSpPr>
          <p:cNvPr id="3" name="Content Placeholder 2">
            <a:extLst>
              <a:ext uri="{FF2B5EF4-FFF2-40B4-BE49-F238E27FC236}">
                <a16:creationId xmlns:a16="http://schemas.microsoft.com/office/drawing/2014/main" id="{58D3785D-01D9-4815-822C-9F83CD8C346F}"/>
              </a:ext>
            </a:extLst>
          </p:cNvPr>
          <p:cNvSpPr>
            <a:spLocks noGrp="1"/>
          </p:cNvSpPr>
          <p:nvPr>
            <p:ph idx="1"/>
          </p:nvPr>
        </p:nvSpPr>
        <p:spPr/>
        <p:txBody>
          <a:bodyPr/>
          <a:lstStyle/>
          <a:p>
            <a:r>
              <a:rPr lang="en-US" dirty="0"/>
              <a:t>HOWEVER, the Gospel of John, Jesus is already on trial and the Passover has not occurred. (John 18:28; John 19:14).</a:t>
            </a:r>
          </a:p>
          <a:p>
            <a:pPr lvl="1"/>
            <a:r>
              <a:rPr lang="en-US" dirty="0"/>
              <a:t>Chronology would not change, but that would mean that Passover ran from Friday sunset to Saturday sunset.</a:t>
            </a:r>
          </a:p>
          <a:p>
            <a:pPr lvl="1"/>
            <a:r>
              <a:rPr lang="en-US" dirty="0"/>
              <a:t>This timing seems to be the best estimate for the timing of Passover in 30 and 33 AD (in fact, it never fell on a Thursday between 27 and 34 AD).</a:t>
            </a:r>
          </a:p>
          <a:p>
            <a:pPr lvl="1"/>
            <a:r>
              <a:rPr lang="en-US" dirty="0"/>
              <a:t>Assuming that John’s timing is correct:</a:t>
            </a:r>
          </a:p>
          <a:p>
            <a:pPr lvl="2"/>
            <a:r>
              <a:rPr lang="en-US" dirty="0"/>
              <a:t>The Last Supper was not Passover.</a:t>
            </a:r>
          </a:p>
          <a:p>
            <a:pPr lvl="2"/>
            <a:r>
              <a:rPr lang="en-US" dirty="0"/>
              <a:t>Christ died on Friday at exactly the time that the Passover lambs would be sacrificed.</a:t>
            </a:r>
          </a:p>
          <a:p>
            <a:pPr lvl="2"/>
            <a:r>
              <a:rPr lang="en-US" dirty="0"/>
              <a:t>The plans of the chief priests in Mark 14:1-2 would be accomplished.</a:t>
            </a:r>
          </a:p>
          <a:p>
            <a:endParaRPr lang="en-US" dirty="0"/>
          </a:p>
        </p:txBody>
      </p:sp>
      <p:sp>
        <p:nvSpPr>
          <p:cNvPr id="4" name="Footer Placeholder 3">
            <a:extLst>
              <a:ext uri="{FF2B5EF4-FFF2-40B4-BE49-F238E27FC236}">
                <a16:creationId xmlns:a16="http://schemas.microsoft.com/office/drawing/2014/main" id="{D8CFA601-53E4-4798-9CCB-B19A4AB97B36}"/>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A074C9E-795D-404D-A938-13943B916B87}"/>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206054659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11385</TotalTime>
  <Words>1608</Words>
  <Application>Microsoft Office PowerPoint</Application>
  <PresentationFormat>Widescreen</PresentationFormat>
  <Paragraphs>101</Paragraphs>
  <Slides>13</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Hebrew Calendars</vt:lpstr>
      <vt:lpstr>Dating of the Last Supper</vt:lpstr>
      <vt:lpstr>Dating of the Last Supper (continued)</vt:lpstr>
      <vt:lpstr>Annie Jaubert’s Solution</vt:lpstr>
      <vt:lpstr>John P. Meier Solution</vt:lpstr>
      <vt:lpstr>Ockham’s Razor</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63</cp:revision>
  <cp:lastPrinted>2019-10-10T19:29:44Z</cp:lastPrinted>
  <dcterms:created xsi:type="dcterms:W3CDTF">2017-09-26T22:01:53Z</dcterms:created>
  <dcterms:modified xsi:type="dcterms:W3CDTF">2020-10-23T00:43:58Z</dcterms:modified>
</cp:coreProperties>
</file>