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4"/>
  </p:notesMasterIdLst>
  <p:sldIdLst>
    <p:sldId id="256" r:id="rId3"/>
    <p:sldId id="261" r:id="rId4"/>
    <p:sldId id="272" r:id="rId5"/>
    <p:sldId id="273" r:id="rId6"/>
    <p:sldId id="264" r:id="rId7"/>
    <p:sldId id="269" r:id="rId8"/>
    <p:sldId id="274" r:id="rId9"/>
    <p:sldId id="275" r:id="rId10"/>
    <p:sldId id="276" r:id="rId11"/>
    <p:sldId id="277" r:id="rId12"/>
    <p:sldId id="271" r:id="rId13"/>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4" d="100"/>
          <a:sy n="164" d="100"/>
        </p:scale>
        <p:origin x="172" y="10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ott Decker" userId="92f8d519ccc4459d" providerId="LiveId" clId="{2EC234E0-119C-442A-A4C0-73E42AE2CAC0}"/>
    <pc:docChg chg="undo custSel addSld delSld modSld">
      <pc:chgData name="Scott Decker" userId="92f8d519ccc4459d" providerId="LiveId" clId="{2EC234E0-119C-442A-A4C0-73E42AE2CAC0}" dt="2020-10-17T18:46:23.427" v="5233" actId="20577"/>
      <pc:docMkLst>
        <pc:docMk/>
      </pc:docMkLst>
      <pc:sldChg chg="modSp mod">
        <pc:chgData name="Scott Decker" userId="92f8d519ccc4459d" providerId="LiveId" clId="{2EC234E0-119C-442A-A4C0-73E42AE2CAC0}" dt="2020-10-14T20:20:45.426" v="2447" actId="20577"/>
        <pc:sldMkLst>
          <pc:docMk/>
          <pc:sldMk cId="1710183706" sldId="256"/>
        </pc:sldMkLst>
        <pc:spChg chg="mod">
          <ac:chgData name="Scott Decker" userId="92f8d519ccc4459d" providerId="LiveId" clId="{2EC234E0-119C-442A-A4C0-73E42AE2CAC0}" dt="2020-10-14T20:20:45.426" v="2447" actId="20577"/>
          <ac:spMkLst>
            <pc:docMk/>
            <pc:sldMk cId="1710183706" sldId="256"/>
            <ac:spMk id="3" creationId="{6AF8EF5D-9D1B-46AF-B280-885976026A11}"/>
          </ac:spMkLst>
        </pc:spChg>
      </pc:sldChg>
      <pc:sldChg chg="modSp mod">
        <pc:chgData name="Scott Decker" userId="92f8d519ccc4459d" providerId="LiveId" clId="{2EC234E0-119C-442A-A4C0-73E42AE2CAC0}" dt="2020-10-14T19:18:33.464" v="309" actId="20577"/>
        <pc:sldMkLst>
          <pc:docMk/>
          <pc:sldMk cId="3420464876" sldId="261"/>
        </pc:sldMkLst>
        <pc:spChg chg="mod">
          <ac:chgData name="Scott Decker" userId="92f8d519ccc4459d" providerId="LiveId" clId="{2EC234E0-119C-442A-A4C0-73E42AE2CAC0}" dt="2020-10-14T19:18:33.464" v="309" actId="20577"/>
          <ac:spMkLst>
            <pc:docMk/>
            <pc:sldMk cId="3420464876" sldId="261"/>
            <ac:spMk id="3" creationId="{34B59780-EF8F-4EE2-8F9E-C062791E9E37}"/>
          </ac:spMkLst>
        </pc:spChg>
      </pc:sldChg>
      <pc:sldChg chg="modSp mod">
        <pc:chgData name="Scott Decker" userId="92f8d519ccc4459d" providerId="LiveId" clId="{2EC234E0-119C-442A-A4C0-73E42AE2CAC0}" dt="2020-10-14T20:25:24.688" v="2751" actId="20577"/>
        <pc:sldMkLst>
          <pc:docMk/>
          <pc:sldMk cId="2374616475" sldId="264"/>
        </pc:sldMkLst>
        <pc:spChg chg="mod">
          <ac:chgData name="Scott Decker" userId="92f8d519ccc4459d" providerId="LiveId" clId="{2EC234E0-119C-442A-A4C0-73E42AE2CAC0}" dt="2020-10-14T20:25:24.688" v="2751" actId="20577"/>
          <ac:spMkLst>
            <pc:docMk/>
            <pc:sldMk cId="2374616475" sldId="264"/>
            <ac:spMk id="3" creationId="{5C138B58-8F09-4F68-BC0A-ECE6D091292E}"/>
          </ac:spMkLst>
        </pc:spChg>
      </pc:sldChg>
      <pc:sldChg chg="modSp mod">
        <pc:chgData name="Scott Decker" userId="92f8d519ccc4459d" providerId="LiveId" clId="{2EC234E0-119C-442A-A4C0-73E42AE2CAC0}" dt="2020-10-14T20:28:31.914" v="3060" actId="20577"/>
        <pc:sldMkLst>
          <pc:docMk/>
          <pc:sldMk cId="64267253" sldId="271"/>
        </pc:sldMkLst>
        <pc:spChg chg="mod">
          <ac:chgData name="Scott Decker" userId="92f8d519ccc4459d" providerId="LiveId" clId="{2EC234E0-119C-442A-A4C0-73E42AE2CAC0}" dt="2020-10-14T20:28:31.914" v="3060" actId="20577"/>
          <ac:spMkLst>
            <pc:docMk/>
            <pc:sldMk cId="64267253" sldId="271"/>
            <ac:spMk id="3" creationId="{425CF3A6-583A-4152-B673-E4A3204D1F33}"/>
          </ac:spMkLst>
        </pc:spChg>
      </pc:sldChg>
      <pc:sldChg chg="modSp mod">
        <pc:chgData name="Scott Decker" userId="92f8d519ccc4459d" providerId="LiveId" clId="{2EC234E0-119C-442A-A4C0-73E42AE2CAC0}" dt="2020-10-15T18:31:12.567" v="4984" actId="20577"/>
        <pc:sldMkLst>
          <pc:docMk/>
          <pc:sldMk cId="1584953784" sldId="272"/>
        </pc:sldMkLst>
        <pc:spChg chg="mod">
          <ac:chgData name="Scott Decker" userId="92f8d519ccc4459d" providerId="LiveId" clId="{2EC234E0-119C-442A-A4C0-73E42AE2CAC0}" dt="2020-10-15T18:31:12.567" v="4984" actId="20577"/>
          <ac:spMkLst>
            <pc:docMk/>
            <pc:sldMk cId="1584953784" sldId="272"/>
            <ac:spMk id="3" creationId="{6CB6FAEA-7B80-4A40-A8A3-B85F0FD38287}"/>
          </ac:spMkLst>
        </pc:spChg>
      </pc:sldChg>
      <pc:sldChg chg="modSp mod">
        <pc:chgData name="Scott Decker" userId="92f8d519ccc4459d" providerId="LiveId" clId="{2EC234E0-119C-442A-A4C0-73E42AE2CAC0}" dt="2020-10-15T18:37:11.594" v="5018" actId="20577"/>
        <pc:sldMkLst>
          <pc:docMk/>
          <pc:sldMk cId="2728151654" sldId="273"/>
        </pc:sldMkLst>
        <pc:spChg chg="mod">
          <ac:chgData name="Scott Decker" userId="92f8d519ccc4459d" providerId="LiveId" clId="{2EC234E0-119C-442A-A4C0-73E42AE2CAC0}" dt="2020-10-15T18:37:11.594" v="5018" actId="20577"/>
          <ac:spMkLst>
            <pc:docMk/>
            <pc:sldMk cId="2728151654" sldId="273"/>
            <ac:spMk id="3" creationId="{2983763F-6D91-4159-9416-874B19D9F276}"/>
          </ac:spMkLst>
        </pc:spChg>
      </pc:sldChg>
      <pc:sldChg chg="del">
        <pc:chgData name="Scott Decker" userId="92f8d519ccc4459d" providerId="LiveId" clId="{2EC234E0-119C-442A-A4C0-73E42AE2CAC0}" dt="2020-10-14T19:55:58.472" v="1767" actId="2696"/>
        <pc:sldMkLst>
          <pc:docMk/>
          <pc:sldMk cId="345707454" sldId="274"/>
        </pc:sldMkLst>
      </pc:sldChg>
      <pc:sldChg chg="modSp new mod">
        <pc:chgData name="Scott Decker" userId="92f8d519ccc4459d" providerId="LiveId" clId="{2EC234E0-119C-442A-A4C0-73E42AE2CAC0}" dt="2020-10-15T22:06:22.223" v="5113" actId="115"/>
        <pc:sldMkLst>
          <pc:docMk/>
          <pc:sldMk cId="1732224067" sldId="274"/>
        </pc:sldMkLst>
        <pc:spChg chg="mod">
          <ac:chgData name="Scott Decker" userId="92f8d519ccc4459d" providerId="LiveId" clId="{2EC234E0-119C-442A-A4C0-73E42AE2CAC0}" dt="2020-10-14T20:32:27.554" v="3079" actId="20577"/>
          <ac:spMkLst>
            <pc:docMk/>
            <pc:sldMk cId="1732224067" sldId="274"/>
            <ac:spMk id="2" creationId="{A69320B4-EBAE-4974-AD24-048D430BAA8C}"/>
          </ac:spMkLst>
        </pc:spChg>
        <pc:spChg chg="mod">
          <ac:chgData name="Scott Decker" userId="92f8d519ccc4459d" providerId="LiveId" clId="{2EC234E0-119C-442A-A4C0-73E42AE2CAC0}" dt="2020-10-15T22:06:22.223" v="5113" actId="115"/>
          <ac:spMkLst>
            <pc:docMk/>
            <pc:sldMk cId="1732224067" sldId="274"/>
            <ac:spMk id="3" creationId="{B905B9A1-6030-402B-AA2B-D073FE8ABEB6}"/>
          </ac:spMkLst>
        </pc:spChg>
      </pc:sldChg>
      <pc:sldChg chg="del">
        <pc:chgData name="Scott Decker" userId="92f8d519ccc4459d" providerId="LiveId" clId="{2EC234E0-119C-442A-A4C0-73E42AE2CAC0}" dt="2020-10-14T20:25:59.620" v="2753" actId="2696"/>
        <pc:sldMkLst>
          <pc:docMk/>
          <pc:sldMk cId="1361201228" sldId="275"/>
        </pc:sldMkLst>
      </pc:sldChg>
      <pc:sldChg chg="modSp new mod">
        <pc:chgData name="Scott Decker" userId="92f8d519ccc4459d" providerId="LiveId" clId="{2EC234E0-119C-442A-A4C0-73E42AE2CAC0}" dt="2020-10-17T18:45:14.912" v="5209" actId="20577"/>
        <pc:sldMkLst>
          <pc:docMk/>
          <pc:sldMk cId="2771262316" sldId="275"/>
        </pc:sldMkLst>
        <pc:spChg chg="mod">
          <ac:chgData name="Scott Decker" userId="92f8d519ccc4459d" providerId="LiveId" clId="{2EC234E0-119C-442A-A4C0-73E42AE2CAC0}" dt="2020-10-14T21:07:16.207" v="4004" actId="20577"/>
          <ac:spMkLst>
            <pc:docMk/>
            <pc:sldMk cId="2771262316" sldId="275"/>
            <ac:spMk id="2" creationId="{BED83FD0-189F-454B-8CC2-A318AA25FDAC}"/>
          </ac:spMkLst>
        </pc:spChg>
        <pc:spChg chg="mod">
          <ac:chgData name="Scott Decker" userId="92f8d519ccc4459d" providerId="LiveId" clId="{2EC234E0-119C-442A-A4C0-73E42AE2CAC0}" dt="2020-10-17T18:45:14.912" v="5209" actId="20577"/>
          <ac:spMkLst>
            <pc:docMk/>
            <pc:sldMk cId="2771262316" sldId="275"/>
            <ac:spMk id="3" creationId="{841FC157-CA39-4F89-8550-97643A080477}"/>
          </ac:spMkLst>
        </pc:spChg>
      </pc:sldChg>
      <pc:sldChg chg="del">
        <pc:chgData name="Scott Decker" userId="92f8d519ccc4459d" providerId="LiveId" clId="{2EC234E0-119C-442A-A4C0-73E42AE2CAC0}" dt="2020-10-14T20:25:59.620" v="2753" actId="2696"/>
        <pc:sldMkLst>
          <pc:docMk/>
          <pc:sldMk cId="352878937" sldId="276"/>
        </pc:sldMkLst>
      </pc:sldChg>
      <pc:sldChg chg="modSp new mod">
        <pc:chgData name="Scott Decker" userId="92f8d519ccc4459d" providerId="LiveId" clId="{2EC234E0-119C-442A-A4C0-73E42AE2CAC0}" dt="2020-10-15T22:04:53.116" v="5064" actId="20577"/>
        <pc:sldMkLst>
          <pc:docMk/>
          <pc:sldMk cId="3666061855" sldId="276"/>
        </pc:sldMkLst>
        <pc:spChg chg="mod">
          <ac:chgData name="Scott Decker" userId="92f8d519ccc4459d" providerId="LiveId" clId="{2EC234E0-119C-442A-A4C0-73E42AE2CAC0}" dt="2020-10-14T21:20:41.086" v="4199" actId="20577"/>
          <ac:spMkLst>
            <pc:docMk/>
            <pc:sldMk cId="3666061855" sldId="276"/>
            <ac:spMk id="2" creationId="{E7C99413-3883-423E-9D70-61C4CE68E4D4}"/>
          </ac:spMkLst>
        </pc:spChg>
        <pc:spChg chg="mod">
          <ac:chgData name="Scott Decker" userId="92f8d519ccc4459d" providerId="LiveId" clId="{2EC234E0-119C-442A-A4C0-73E42AE2CAC0}" dt="2020-10-15T22:04:53.116" v="5064" actId="20577"/>
          <ac:spMkLst>
            <pc:docMk/>
            <pc:sldMk cId="3666061855" sldId="276"/>
            <ac:spMk id="3" creationId="{4D050D6E-5C01-477D-B5C3-59C2B1B5E7BD}"/>
          </ac:spMkLst>
        </pc:spChg>
      </pc:sldChg>
      <pc:sldChg chg="del">
        <pc:chgData name="Scott Decker" userId="92f8d519ccc4459d" providerId="LiveId" clId="{2EC234E0-119C-442A-A4C0-73E42AE2CAC0}" dt="2020-10-14T20:25:59.620" v="2753" actId="2696"/>
        <pc:sldMkLst>
          <pc:docMk/>
          <pc:sldMk cId="2056194831" sldId="277"/>
        </pc:sldMkLst>
      </pc:sldChg>
      <pc:sldChg chg="modSp new mod">
        <pc:chgData name="Scott Decker" userId="92f8d519ccc4459d" providerId="LiveId" clId="{2EC234E0-119C-442A-A4C0-73E42AE2CAC0}" dt="2020-10-17T18:46:23.427" v="5233" actId="20577"/>
        <pc:sldMkLst>
          <pc:docMk/>
          <pc:sldMk cId="3590219026" sldId="277"/>
        </pc:sldMkLst>
        <pc:spChg chg="mod">
          <ac:chgData name="Scott Decker" userId="92f8d519ccc4459d" providerId="LiveId" clId="{2EC234E0-119C-442A-A4C0-73E42AE2CAC0}" dt="2020-10-14T21:29:58.176" v="4612" actId="20577"/>
          <ac:spMkLst>
            <pc:docMk/>
            <pc:sldMk cId="3590219026" sldId="277"/>
            <ac:spMk id="2" creationId="{14161039-48E6-4B25-8AD8-AA4EDE6A762D}"/>
          </ac:spMkLst>
        </pc:spChg>
        <pc:spChg chg="mod">
          <ac:chgData name="Scott Decker" userId="92f8d519ccc4459d" providerId="LiveId" clId="{2EC234E0-119C-442A-A4C0-73E42AE2CAC0}" dt="2020-10-17T18:46:23.427" v="5233" actId="20577"/>
          <ac:spMkLst>
            <pc:docMk/>
            <pc:sldMk cId="3590219026" sldId="277"/>
            <ac:spMk id="3" creationId="{3F644FB9-ADBA-4906-955E-6A749F52D252}"/>
          </ac:spMkLst>
        </pc:spChg>
      </pc:sldChg>
      <pc:sldChg chg="del">
        <pc:chgData name="Scott Decker" userId="92f8d519ccc4459d" providerId="LiveId" clId="{2EC234E0-119C-442A-A4C0-73E42AE2CAC0}" dt="2020-10-14T20:25:59.620" v="2753" actId="2696"/>
        <pc:sldMkLst>
          <pc:docMk/>
          <pc:sldMk cId="1181814124" sldId="278"/>
        </pc:sldMkLst>
      </pc:sldChg>
      <pc:sldChg chg="del">
        <pc:chgData name="Scott Decker" userId="92f8d519ccc4459d" providerId="LiveId" clId="{2EC234E0-119C-442A-A4C0-73E42AE2CAC0}" dt="2020-10-14T20:25:59.620" v="2753" actId="2696"/>
        <pc:sldMkLst>
          <pc:docMk/>
          <pc:sldMk cId="369248586" sldId="279"/>
        </pc:sldMkLst>
      </pc:sldChg>
      <pc:sldChg chg="del">
        <pc:chgData name="Scott Decker" userId="92f8d519ccc4459d" providerId="LiveId" clId="{2EC234E0-119C-442A-A4C0-73E42AE2CAC0}" dt="2020-10-14T20:25:42.861" v="2752" actId="2696"/>
        <pc:sldMkLst>
          <pc:docMk/>
          <pc:sldMk cId="1167308564" sldId="28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10/17/2020</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10/17/2020</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10/17/2020</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10/17/2020</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10/17/2020</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10/17/2020</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2020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10/17/2020</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2020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10/17/2020</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2020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10/17/2020</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10/17/2020</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2020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10/17/2020</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10/17/2020</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10/17/2020</a:t>
            </a:fld>
            <a:endParaRPr lang="en-US" dirty="0"/>
          </a:p>
        </p:txBody>
      </p:sp>
      <p:sp>
        <p:nvSpPr>
          <p:cNvPr id="5" name="Footer Placeholder 4"/>
          <p:cNvSpPr>
            <a:spLocks noGrp="1"/>
          </p:cNvSpPr>
          <p:nvPr>
            <p:ph type="ftr" sz="quarter" idx="11"/>
          </p:nvPr>
        </p:nvSpPr>
        <p:spPr/>
        <p:txBody>
          <a:bodyPr/>
          <a:lstStyle/>
          <a:p>
            <a:r>
              <a:rPr lang="en-US" dirty="0"/>
              <a:t>©Copyright, 2020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10/17/2020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10/17/2020</a:t>
            </a:fld>
            <a:endParaRPr lang="en-US" dirty="0"/>
          </a:p>
        </p:txBody>
      </p:sp>
      <p:sp>
        <p:nvSpPr>
          <p:cNvPr id="8" name="Footer Placeholder 7"/>
          <p:cNvSpPr>
            <a:spLocks noGrp="1"/>
          </p:cNvSpPr>
          <p:nvPr>
            <p:ph type="ftr" sz="quarter" idx="11"/>
          </p:nvPr>
        </p:nvSpPr>
        <p:spPr/>
        <p:txBody>
          <a:bodyPr/>
          <a:lstStyle/>
          <a:p>
            <a:r>
              <a:rPr lang="en-US" dirty="0"/>
              <a:t>©Copyright, 2020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10/17/2020</a:t>
            </a:fld>
            <a:endParaRPr lang="en-US" dirty="0"/>
          </a:p>
        </p:txBody>
      </p:sp>
      <p:sp>
        <p:nvSpPr>
          <p:cNvPr id="4" name="Footer Placeholder 3"/>
          <p:cNvSpPr>
            <a:spLocks noGrp="1"/>
          </p:cNvSpPr>
          <p:nvPr>
            <p:ph type="ftr" sz="quarter" idx="11"/>
          </p:nvPr>
        </p:nvSpPr>
        <p:spPr/>
        <p:txBody>
          <a:bodyPr/>
          <a:lstStyle/>
          <a:p>
            <a:r>
              <a:rPr lang="en-US" dirty="0"/>
              <a:t>©Copyright, 2020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10/17/2020</a:t>
            </a:fld>
            <a:endParaRPr lang="en-US" dirty="0"/>
          </a:p>
        </p:txBody>
      </p:sp>
      <p:sp>
        <p:nvSpPr>
          <p:cNvPr id="3" name="Footer Placeholder 2"/>
          <p:cNvSpPr>
            <a:spLocks noGrp="1"/>
          </p:cNvSpPr>
          <p:nvPr>
            <p:ph type="ftr" sz="quarter" idx="11"/>
          </p:nvPr>
        </p:nvSpPr>
        <p:spPr/>
        <p:txBody>
          <a:bodyPr/>
          <a:lstStyle/>
          <a:p>
            <a:r>
              <a:rPr lang="en-US" dirty="0"/>
              <a:t>©Copyright, 2020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10/17/2020</a:t>
            </a:fld>
            <a:endParaRPr lang="en-US" dirty="0"/>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2020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10/17/2020</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10/17/2020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2020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10/17/2020</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2020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dirty="0"/>
              <a:t>The Bible and the Sacraments </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Lesson 5 – The Sacrificial Offering</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61039-48E6-4B25-8AD8-AA4EDE6A762D}"/>
              </a:ext>
            </a:extLst>
          </p:cNvPr>
          <p:cNvSpPr>
            <a:spLocks noGrp="1"/>
          </p:cNvSpPr>
          <p:nvPr>
            <p:ph type="title"/>
          </p:nvPr>
        </p:nvSpPr>
        <p:spPr/>
        <p:txBody>
          <a:bodyPr/>
          <a:lstStyle/>
          <a:p>
            <a:r>
              <a:rPr lang="en-US" dirty="0"/>
              <a:t>Jerusalem</a:t>
            </a:r>
          </a:p>
        </p:txBody>
      </p:sp>
      <p:sp>
        <p:nvSpPr>
          <p:cNvPr id="3" name="Content Placeholder 2">
            <a:extLst>
              <a:ext uri="{FF2B5EF4-FFF2-40B4-BE49-F238E27FC236}">
                <a16:creationId xmlns:a16="http://schemas.microsoft.com/office/drawing/2014/main" id="{3F644FB9-ADBA-4906-955E-6A749F52D252}"/>
              </a:ext>
            </a:extLst>
          </p:cNvPr>
          <p:cNvSpPr>
            <a:spLocks noGrp="1"/>
          </p:cNvSpPr>
          <p:nvPr>
            <p:ph idx="1"/>
          </p:nvPr>
        </p:nvSpPr>
        <p:spPr/>
        <p:txBody>
          <a:bodyPr>
            <a:normAutofit lnSpcReduction="10000"/>
          </a:bodyPr>
          <a:lstStyle/>
          <a:p>
            <a:r>
              <a:rPr lang="en-US" dirty="0"/>
              <a:t>Why is Jerusalem so important in the Bible?</a:t>
            </a:r>
          </a:p>
          <a:p>
            <a:r>
              <a:rPr lang="en-US" dirty="0"/>
              <a:t>When David became King, the first thing he did was conquer Jerusalem and made it the capital of Israel. Why?</a:t>
            </a:r>
          </a:p>
          <a:p>
            <a:pPr lvl="1"/>
            <a:r>
              <a:rPr lang="en-US" dirty="0"/>
              <a:t>Genesis 14:18 - 20 (Abram and Melchizedek)</a:t>
            </a:r>
          </a:p>
          <a:p>
            <a:pPr lvl="2"/>
            <a:r>
              <a:rPr lang="en-US" dirty="0"/>
              <a:t>Josephus tells us that Salem and Jerusalem are the same place</a:t>
            </a:r>
          </a:p>
          <a:p>
            <a:pPr lvl="1"/>
            <a:r>
              <a:rPr lang="en-US" dirty="0"/>
              <a:t>Genesis 22:1-18 (Aqedah – the binding of Isaac)</a:t>
            </a:r>
          </a:p>
          <a:p>
            <a:pPr lvl="2"/>
            <a:r>
              <a:rPr lang="en-US" dirty="0"/>
              <a:t>Mountain in Moriah</a:t>
            </a:r>
          </a:p>
          <a:p>
            <a:pPr lvl="1"/>
            <a:r>
              <a:rPr lang="en-US" dirty="0"/>
              <a:t>2 Chronicles 3:1 (Moriah – the site of the Temple)</a:t>
            </a:r>
          </a:p>
          <a:p>
            <a:r>
              <a:rPr lang="en-US" dirty="0"/>
              <a:t>Genesis 22:14 – Yahweh-yireh (God will provide)</a:t>
            </a:r>
          </a:p>
          <a:p>
            <a:pPr lvl="1"/>
            <a:r>
              <a:rPr lang="en-US" dirty="0"/>
              <a:t>Yahweh-yireh evolved into “Jeru”</a:t>
            </a:r>
          </a:p>
          <a:p>
            <a:pPr lvl="1"/>
            <a:r>
              <a:rPr lang="en-US" dirty="0"/>
              <a:t>Jeru-Salem (God will provide peace)</a:t>
            </a:r>
          </a:p>
        </p:txBody>
      </p:sp>
      <p:sp>
        <p:nvSpPr>
          <p:cNvPr id="4" name="Footer Placeholder 3">
            <a:extLst>
              <a:ext uri="{FF2B5EF4-FFF2-40B4-BE49-F238E27FC236}">
                <a16:creationId xmlns:a16="http://schemas.microsoft.com/office/drawing/2014/main" id="{C02E6409-F98F-40B3-8DE5-FC3BDAD9C166}"/>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AE6114F-E4E9-4125-80C7-B1E71FB78306}"/>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3590219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657C-1662-430A-9701-615FFA8DAF69}"/>
              </a:ext>
            </a:extLst>
          </p:cNvPr>
          <p:cNvSpPr>
            <a:spLocks noGrp="1"/>
          </p:cNvSpPr>
          <p:nvPr>
            <p:ph type="title"/>
          </p:nvPr>
        </p:nvSpPr>
        <p:spPr/>
        <p:txBody>
          <a:bodyPr/>
          <a:lstStyle/>
          <a:p>
            <a:r>
              <a:rPr lang="en-US" dirty="0"/>
              <a:t>Closing Prayer</a:t>
            </a:r>
          </a:p>
        </p:txBody>
      </p:sp>
      <p:sp>
        <p:nvSpPr>
          <p:cNvPr id="3" name="Content Placeholder 2">
            <a:extLst>
              <a:ext uri="{FF2B5EF4-FFF2-40B4-BE49-F238E27FC236}">
                <a16:creationId xmlns:a16="http://schemas.microsoft.com/office/drawing/2014/main" id="{425CF3A6-583A-4152-B673-E4A3204D1F33}"/>
              </a:ext>
            </a:extLst>
          </p:cNvPr>
          <p:cNvSpPr>
            <a:spLocks noGrp="1"/>
          </p:cNvSpPr>
          <p:nvPr>
            <p:ph idx="1"/>
          </p:nvPr>
        </p:nvSpPr>
        <p:spPr/>
        <p:txBody>
          <a:bodyPr>
            <a:normAutofit/>
          </a:bodyPr>
          <a:lstStyle/>
          <a:p>
            <a:pPr marL="0" indent="0">
              <a:buNone/>
            </a:pPr>
            <a:r>
              <a:rPr lang="en-US" sz="2400" dirty="0"/>
              <a:t>Our Father in heaven, we thank you for not sparing your Only Begotten Son so that He may give us all things in himself.  Lord, we ask for the grace to imitate that self-sacrificing love so that we too may offer our lives back to you as your children.  We ask this in your Son’s name.</a:t>
            </a:r>
          </a:p>
          <a:p>
            <a:pPr marL="0" indent="0">
              <a:buNone/>
            </a:pPr>
            <a:br>
              <a:rPr lang="en-US" sz="2400" dirty="0"/>
            </a:br>
            <a:r>
              <a:rPr lang="en-US" sz="2400" dirty="0"/>
              <a:t>Amen.  </a:t>
            </a:r>
          </a:p>
        </p:txBody>
      </p:sp>
      <p:sp>
        <p:nvSpPr>
          <p:cNvPr id="4" name="Footer Placeholder 3">
            <a:extLst>
              <a:ext uri="{FF2B5EF4-FFF2-40B4-BE49-F238E27FC236}">
                <a16:creationId xmlns:a16="http://schemas.microsoft.com/office/drawing/2014/main" id="{820AF001-F9E6-4A1C-B967-4F0338E1CF91}"/>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2AB3A8A-0A00-4597-A312-C468959448BF}"/>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6426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normAutofit fontScale="70000" lnSpcReduction="20000"/>
          </a:bodyPr>
          <a:lstStyle/>
          <a:p>
            <a:pPr marL="0" indent="0">
              <a:buNone/>
            </a:pPr>
            <a:r>
              <a:rPr lang="en-US" sz="2400" dirty="0"/>
              <a:t>Father in heaven, with grateful hearts we gather once more to grow in our understanding of the graces you bestow on us through your sacraments.  As we begin our study of the Eucharist, the Sacrament of sacraments, increase in us the amazement that we may become what we eat.  We ask this in your Son’s name in the words He taught us.</a:t>
            </a:r>
          </a:p>
          <a:p>
            <a:pPr marL="0" indent="0">
              <a:buNone/>
            </a:pPr>
            <a:r>
              <a:rPr lang="en-US" sz="2400" dirty="0"/>
              <a:t>Our Father who art in heaven, </a:t>
            </a:r>
            <a:br>
              <a:rPr lang="en-US" sz="2400" dirty="0"/>
            </a:br>
            <a:r>
              <a:rPr lang="en-US" sz="2400" dirty="0"/>
              <a:t>hallowed be thy name. </a:t>
            </a:r>
            <a:br>
              <a:rPr lang="en-US" sz="2400" dirty="0"/>
            </a:br>
            <a:r>
              <a:rPr lang="en-US" sz="2400" dirty="0"/>
              <a:t>Thy kingdom come, </a:t>
            </a:r>
            <a:br>
              <a:rPr lang="en-US" sz="2400" dirty="0"/>
            </a:br>
            <a:r>
              <a:rPr lang="en-US" sz="2400" dirty="0"/>
              <a:t>Thy will be done </a:t>
            </a:r>
            <a:br>
              <a:rPr lang="en-US" sz="2400" dirty="0"/>
            </a:br>
            <a:r>
              <a:rPr lang="en-US" sz="2400" dirty="0"/>
              <a:t>on earth, as it is in heaven. </a:t>
            </a:r>
            <a:br>
              <a:rPr lang="en-US" sz="2400" dirty="0"/>
            </a:br>
            <a:r>
              <a:rPr lang="en-US" sz="2400" dirty="0"/>
              <a:t>Give us this day our daily bread, </a:t>
            </a:r>
            <a:br>
              <a:rPr lang="en-US" sz="2400" dirty="0"/>
            </a:br>
            <a:r>
              <a:rPr lang="en-US" sz="2400" dirty="0"/>
              <a:t>and forgive us our trespasses, </a:t>
            </a:r>
            <a:br>
              <a:rPr lang="en-US" sz="2400" dirty="0"/>
            </a:br>
            <a:r>
              <a:rPr lang="en-US" sz="2400" dirty="0"/>
              <a:t>as we forgive those who trespass against us, </a:t>
            </a:r>
            <a:br>
              <a:rPr lang="en-US" sz="2400" dirty="0"/>
            </a:br>
            <a:r>
              <a:rPr lang="en-US" sz="2400" dirty="0"/>
              <a:t>and lead us not into temptation, </a:t>
            </a:r>
            <a:br>
              <a:rPr lang="en-US" sz="2400" dirty="0"/>
            </a:br>
            <a:r>
              <a:rPr lang="en-US" sz="2400" dirty="0"/>
              <a:t>but deliver us from evil.</a:t>
            </a:r>
          </a:p>
          <a:p>
            <a:pPr marL="0" indent="0">
              <a:buNone/>
            </a:pPr>
            <a:br>
              <a:rPr lang="en-US" sz="2400" dirty="0"/>
            </a:br>
            <a:r>
              <a:rPr lang="en-US" sz="2400" dirty="0"/>
              <a:t>Amen.  </a:t>
            </a:r>
          </a:p>
          <a:p>
            <a:pPr marL="0" indent="0">
              <a:buNone/>
            </a:pPr>
            <a:endParaRPr lang="en-US" sz="2400" dirty="0"/>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2020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2C3B-E7E0-4297-90C9-375E0F9B160E}"/>
              </a:ext>
            </a:extLst>
          </p:cNvPr>
          <p:cNvSpPr>
            <a:spLocks noGrp="1"/>
          </p:cNvSpPr>
          <p:nvPr>
            <p:ph type="title"/>
          </p:nvPr>
        </p:nvSpPr>
        <p:spPr/>
        <p:txBody>
          <a:bodyPr/>
          <a:lstStyle/>
          <a:p>
            <a:r>
              <a:rPr lang="en-US" dirty="0"/>
              <a:t>Things Left Open from Last Week</a:t>
            </a:r>
          </a:p>
        </p:txBody>
      </p:sp>
      <p:sp>
        <p:nvSpPr>
          <p:cNvPr id="3" name="Content Placeholder 2">
            <a:extLst>
              <a:ext uri="{FF2B5EF4-FFF2-40B4-BE49-F238E27FC236}">
                <a16:creationId xmlns:a16="http://schemas.microsoft.com/office/drawing/2014/main" id="{6CB6FAEA-7B80-4A40-A8A3-B85F0FD38287}"/>
              </a:ext>
            </a:extLst>
          </p:cNvPr>
          <p:cNvSpPr>
            <a:spLocks noGrp="1"/>
          </p:cNvSpPr>
          <p:nvPr>
            <p:ph idx="1"/>
          </p:nvPr>
        </p:nvSpPr>
        <p:spPr/>
        <p:txBody>
          <a:bodyPr>
            <a:normAutofit fontScale="77500" lnSpcReduction="20000"/>
          </a:bodyPr>
          <a:lstStyle/>
          <a:p>
            <a:r>
              <a:rPr lang="en-US" dirty="0"/>
              <a:t>Holy Ghost vs. Holy Spirit</a:t>
            </a:r>
          </a:p>
          <a:p>
            <a:pPr lvl="1"/>
            <a:r>
              <a:rPr lang="en-US" dirty="0"/>
              <a:t>Both Holy Ghost and Holy Spirit were used well before the 20</a:t>
            </a:r>
            <a:r>
              <a:rPr lang="en-US" baseline="30000" dirty="0"/>
              <a:t>th</a:t>
            </a:r>
            <a:r>
              <a:rPr lang="en-US" dirty="0"/>
              <a:t> century, but Holy Ghost was the more common term in biblical and prayer text</a:t>
            </a:r>
          </a:p>
          <a:p>
            <a:pPr lvl="1"/>
            <a:r>
              <a:rPr lang="en-US" dirty="0"/>
              <a:t>Ghost came to modern English from the German word </a:t>
            </a:r>
            <a:r>
              <a:rPr lang="en-US" i="1" dirty="0"/>
              <a:t>Geist </a:t>
            </a:r>
            <a:r>
              <a:rPr lang="en-US" dirty="0"/>
              <a:t>(through old English </a:t>
            </a:r>
            <a:r>
              <a:rPr lang="en-US" i="1" dirty="0"/>
              <a:t>Gast</a:t>
            </a:r>
            <a:r>
              <a:rPr lang="en-US" dirty="0"/>
              <a:t>) which can mean either spirit or ghost</a:t>
            </a:r>
          </a:p>
          <a:p>
            <a:pPr lvl="1"/>
            <a:r>
              <a:rPr lang="en-US" dirty="0"/>
              <a:t>Spirit came to modern English from the Latin word </a:t>
            </a:r>
            <a:r>
              <a:rPr lang="en-US" i="1" dirty="0"/>
              <a:t>Spiritus </a:t>
            </a:r>
            <a:r>
              <a:rPr lang="en-US" dirty="0"/>
              <a:t>(through French </a:t>
            </a:r>
            <a:r>
              <a:rPr lang="en-US" i="1" dirty="0"/>
              <a:t>Esprit</a:t>
            </a:r>
            <a:r>
              <a:rPr lang="en-US" dirty="0"/>
              <a:t>)</a:t>
            </a:r>
          </a:p>
          <a:p>
            <a:pPr lvl="1"/>
            <a:r>
              <a:rPr lang="en-US" dirty="0"/>
              <a:t>The Greek word (most common language during the time of the NT) is </a:t>
            </a:r>
            <a:r>
              <a:rPr lang="en-US" i="1" dirty="0"/>
              <a:t>Pneuma</a:t>
            </a:r>
            <a:r>
              <a:rPr lang="en-US" dirty="0"/>
              <a:t> and the Hebrew word (most common language during the time of OT) is </a:t>
            </a:r>
            <a:r>
              <a:rPr lang="en-US" i="1" dirty="0" err="1"/>
              <a:t>Ruah</a:t>
            </a:r>
            <a:r>
              <a:rPr lang="en-US" i="1" dirty="0"/>
              <a:t>.</a:t>
            </a:r>
            <a:r>
              <a:rPr lang="en-US" dirty="0"/>
              <a:t>  Jerome translated both of these words to the Latin word </a:t>
            </a:r>
            <a:r>
              <a:rPr lang="en-US" i="1" dirty="0"/>
              <a:t>Spiritus</a:t>
            </a:r>
            <a:r>
              <a:rPr lang="en-US" dirty="0"/>
              <a:t> in the Vulgate.</a:t>
            </a:r>
          </a:p>
          <a:p>
            <a:pPr lvl="1"/>
            <a:r>
              <a:rPr lang="en-US" dirty="0"/>
              <a:t>The scholars translating the KJV used the English word Holy Ghost in their translation except for 7 times (out of 97 times) and no one knows quite why as the Greek word </a:t>
            </a:r>
            <a:r>
              <a:rPr lang="en-US" i="1" dirty="0"/>
              <a:t>Pneuma</a:t>
            </a:r>
            <a:r>
              <a:rPr lang="en-US" dirty="0"/>
              <a:t> was used in all 97 instances.</a:t>
            </a:r>
          </a:p>
          <a:p>
            <a:pPr lvl="1"/>
            <a:r>
              <a:rPr lang="en-US" dirty="0"/>
              <a:t>Virtually all recent translations prefer the word Spirit, probably because of the shift in the negative way that ghosts have been portrayed in writings and the arts over the last couple of centuries.</a:t>
            </a:r>
          </a:p>
          <a:p>
            <a:pPr lvl="1"/>
            <a:r>
              <a:rPr lang="en-US" dirty="0"/>
              <a:t>There does not appear to be any evidence to suggest that Vatican II was the cause of the change.</a:t>
            </a:r>
          </a:p>
          <a:p>
            <a:pPr lvl="1"/>
            <a:endParaRPr lang="en-US" dirty="0"/>
          </a:p>
          <a:p>
            <a:pPr lvl="1"/>
            <a:endParaRPr lang="en-US" dirty="0"/>
          </a:p>
        </p:txBody>
      </p:sp>
      <p:sp>
        <p:nvSpPr>
          <p:cNvPr id="4" name="Footer Placeholder 3">
            <a:extLst>
              <a:ext uri="{FF2B5EF4-FFF2-40B4-BE49-F238E27FC236}">
                <a16:creationId xmlns:a16="http://schemas.microsoft.com/office/drawing/2014/main" id="{CFDDBA16-A5A2-4463-81AD-738EAD36A09E}"/>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522E155-7F83-4BA3-B925-C268C45FC5E1}"/>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8495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AEE9A-FC93-4DC3-8045-C9B684554C34}"/>
              </a:ext>
            </a:extLst>
          </p:cNvPr>
          <p:cNvSpPr>
            <a:spLocks noGrp="1"/>
          </p:cNvSpPr>
          <p:nvPr>
            <p:ph type="title"/>
          </p:nvPr>
        </p:nvSpPr>
        <p:spPr/>
        <p:txBody>
          <a:bodyPr/>
          <a:lstStyle/>
          <a:p>
            <a:r>
              <a:rPr lang="en-US" dirty="0"/>
              <a:t>Last Week’s Lesson</a:t>
            </a:r>
          </a:p>
        </p:txBody>
      </p:sp>
      <p:sp>
        <p:nvSpPr>
          <p:cNvPr id="3" name="Content Placeholder 2">
            <a:extLst>
              <a:ext uri="{FF2B5EF4-FFF2-40B4-BE49-F238E27FC236}">
                <a16:creationId xmlns:a16="http://schemas.microsoft.com/office/drawing/2014/main" id="{2983763F-6D91-4159-9416-874B19D9F276}"/>
              </a:ext>
            </a:extLst>
          </p:cNvPr>
          <p:cNvSpPr>
            <a:spLocks noGrp="1"/>
          </p:cNvSpPr>
          <p:nvPr>
            <p:ph idx="1"/>
          </p:nvPr>
        </p:nvSpPr>
        <p:spPr/>
        <p:txBody>
          <a:bodyPr>
            <a:normAutofit/>
          </a:bodyPr>
          <a:lstStyle/>
          <a:p>
            <a:r>
              <a:rPr lang="en-US" dirty="0"/>
              <a:t>The waters of Baptism restore the grace lost through Original Sin.</a:t>
            </a:r>
          </a:p>
          <a:p>
            <a:r>
              <a:rPr lang="en-US" dirty="0"/>
              <a:t>Confirmation is the second of the Sacraments of Initiation, completing and perfecting the grace first received at Baptism.</a:t>
            </a:r>
          </a:p>
          <a:p>
            <a:r>
              <a:rPr lang="en-US" dirty="0"/>
              <a:t>Just like Christ was anointed by the Holy Spirit after his Baptism, we are anointed after our Baptism.</a:t>
            </a:r>
          </a:p>
          <a:p>
            <a:r>
              <a:rPr lang="en-US" dirty="0"/>
              <a:t>“Christ” and “Messiah” mean “anointed one.”  When we are anointed, we become “</a:t>
            </a:r>
            <a:r>
              <a:rPr lang="en-US" dirty="0" err="1"/>
              <a:t>christs</a:t>
            </a:r>
            <a:r>
              <a:rPr lang="en-US" dirty="0"/>
              <a:t>.”</a:t>
            </a:r>
          </a:p>
          <a:p>
            <a:r>
              <a:rPr lang="en-US" dirty="0"/>
              <a:t>Matter is chrism or oil (blessed by the Bishop) applied by the laying on of hands.</a:t>
            </a:r>
          </a:p>
          <a:p>
            <a:r>
              <a:rPr lang="en-US" sz="1800" dirty="0"/>
              <a:t>Form is the ‘</a:t>
            </a:r>
            <a:r>
              <a:rPr lang="en-US" sz="1800" dirty="0" err="1"/>
              <a:t>Accipe</a:t>
            </a:r>
            <a:r>
              <a:rPr lang="en-US" sz="1800" dirty="0"/>
              <a:t> </a:t>
            </a:r>
            <a:r>
              <a:rPr lang="en-US" sz="1800" dirty="0" err="1"/>
              <a:t>signaculum</a:t>
            </a:r>
            <a:r>
              <a:rPr lang="en-US" sz="1800" dirty="0"/>
              <a:t> </a:t>
            </a:r>
            <a:r>
              <a:rPr lang="en-US" sz="1800" dirty="0" err="1"/>
              <a:t>doni</a:t>
            </a:r>
            <a:r>
              <a:rPr lang="en-US" sz="1800" dirty="0"/>
              <a:t> Spiritus Sancti‘ [Be sealed with the Gift of the Holy Spirit.].</a:t>
            </a:r>
            <a:endParaRPr lang="en-US" dirty="0"/>
          </a:p>
          <a:p>
            <a:endParaRPr lang="en-US" dirty="0"/>
          </a:p>
          <a:p>
            <a:endParaRPr lang="en-US" dirty="0"/>
          </a:p>
        </p:txBody>
      </p:sp>
      <p:sp>
        <p:nvSpPr>
          <p:cNvPr id="4" name="Footer Placeholder 3">
            <a:extLst>
              <a:ext uri="{FF2B5EF4-FFF2-40B4-BE49-F238E27FC236}">
                <a16:creationId xmlns:a16="http://schemas.microsoft.com/office/drawing/2014/main" id="{88D10F81-9FD3-48EE-A83F-DF9E1BD370D0}"/>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0F11739-38B0-4814-86CD-8C00B1093901}"/>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272815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40538-2470-4EE3-9670-00B43CD34EAC}"/>
              </a:ext>
            </a:extLst>
          </p:cNvPr>
          <p:cNvSpPr>
            <a:spLocks noGrp="1"/>
          </p:cNvSpPr>
          <p:nvPr>
            <p:ph type="title"/>
          </p:nvPr>
        </p:nvSpPr>
        <p:spPr/>
        <p:txBody>
          <a:bodyPr/>
          <a:lstStyle/>
          <a:p>
            <a:r>
              <a:rPr lang="en-US" dirty="0"/>
              <a:t>Introduction to Tonight’s Video</a:t>
            </a:r>
          </a:p>
        </p:txBody>
      </p:sp>
      <p:sp>
        <p:nvSpPr>
          <p:cNvPr id="3" name="Content Placeholder 2">
            <a:extLst>
              <a:ext uri="{FF2B5EF4-FFF2-40B4-BE49-F238E27FC236}">
                <a16:creationId xmlns:a16="http://schemas.microsoft.com/office/drawing/2014/main" id="{5C138B58-8F09-4F68-BC0A-ECE6D091292E}"/>
              </a:ext>
            </a:extLst>
          </p:cNvPr>
          <p:cNvSpPr>
            <a:spLocks noGrp="1"/>
          </p:cNvSpPr>
          <p:nvPr>
            <p:ph idx="1"/>
          </p:nvPr>
        </p:nvSpPr>
        <p:spPr/>
        <p:txBody>
          <a:bodyPr>
            <a:normAutofit/>
          </a:bodyPr>
          <a:lstStyle/>
          <a:p>
            <a:r>
              <a:rPr lang="en-US" sz="2400" dirty="0"/>
              <a:t>The Eucharist is the “source and summit of our Christian life.”</a:t>
            </a:r>
          </a:p>
          <a:p>
            <a:r>
              <a:rPr lang="en-US" sz="2400" dirty="0"/>
              <a:t>The Emmaus Road encounter is a template for the Mass.</a:t>
            </a:r>
          </a:p>
          <a:p>
            <a:r>
              <a:rPr lang="en-US" sz="2400" dirty="0"/>
              <a:t>There is a pattern of sacrifice seen throughout salvation history.</a:t>
            </a:r>
          </a:p>
          <a:p>
            <a:r>
              <a:rPr lang="en-US" sz="2400" dirty="0"/>
              <a:t>The Eucharistic sacrifice has it roots in the Old Testament.</a:t>
            </a:r>
          </a:p>
        </p:txBody>
      </p:sp>
      <p:sp>
        <p:nvSpPr>
          <p:cNvPr id="4" name="Footer Placeholder 3">
            <a:extLst>
              <a:ext uri="{FF2B5EF4-FFF2-40B4-BE49-F238E27FC236}">
                <a16:creationId xmlns:a16="http://schemas.microsoft.com/office/drawing/2014/main" id="{9145906B-87DA-4112-A68F-EAD2CCC18253}"/>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FE23D01-4400-4546-B240-B5B298502F4D}"/>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37461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E5F60-37DF-4B9F-9A4A-5216B224323E}"/>
              </a:ext>
            </a:extLst>
          </p:cNvPr>
          <p:cNvSpPr>
            <a:spLocks noGrp="1"/>
          </p:cNvSpPr>
          <p:nvPr>
            <p:ph type="title"/>
          </p:nvPr>
        </p:nvSpPr>
        <p:spPr/>
        <p:txBody>
          <a:bodyPr/>
          <a:lstStyle/>
          <a:p>
            <a:r>
              <a:rPr lang="en-US" dirty="0"/>
              <a:t>Thoughts from the Review or Discussion Questions? </a:t>
            </a:r>
          </a:p>
        </p:txBody>
      </p:sp>
      <p:sp>
        <p:nvSpPr>
          <p:cNvPr id="3" name="Text Placeholder 2">
            <a:extLst>
              <a:ext uri="{FF2B5EF4-FFF2-40B4-BE49-F238E27FC236}">
                <a16:creationId xmlns:a16="http://schemas.microsoft.com/office/drawing/2014/main" id="{C3CD0D79-4060-47CC-85E5-05660F4E24B5}"/>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4A761014-32DF-4547-B3C6-C7D09AFFF417}"/>
              </a:ext>
            </a:extLst>
          </p:cNvPr>
          <p:cNvSpPr>
            <a:spLocks noGrp="1"/>
          </p:cNvSpPr>
          <p:nvPr>
            <p:ph type="ftr" sz="quarter" idx="11"/>
          </p:nvPr>
        </p:nvSpPr>
        <p:spPr/>
        <p:txBody>
          <a:bodyPr/>
          <a:lstStyle/>
          <a:p>
            <a:r>
              <a:rPr lang="en-US"/>
              <a:t>©Copyright, 2020 The Relentless Catholic.  All Rights Reserved. </a:t>
            </a:r>
            <a:endParaRPr lang="en-US" dirty="0"/>
          </a:p>
        </p:txBody>
      </p:sp>
      <p:sp>
        <p:nvSpPr>
          <p:cNvPr id="5" name="Slide Number Placeholder 4">
            <a:extLst>
              <a:ext uri="{FF2B5EF4-FFF2-40B4-BE49-F238E27FC236}">
                <a16:creationId xmlns:a16="http://schemas.microsoft.com/office/drawing/2014/main" id="{5C893FE9-6487-4039-A04D-33441555970A}"/>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576017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320B4-EBAE-4974-AD24-048D430BAA8C}"/>
              </a:ext>
            </a:extLst>
          </p:cNvPr>
          <p:cNvSpPr>
            <a:spLocks noGrp="1"/>
          </p:cNvSpPr>
          <p:nvPr>
            <p:ph type="title"/>
          </p:nvPr>
        </p:nvSpPr>
        <p:spPr/>
        <p:txBody>
          <a:bodyPr/>
          <a:lstStyle/>
          <a:p>
            <a:r>
              <a:rPr lang="en-US" dirty="0"/>
              <a:t>Who is Melchizedek?</a:t>
            </a:r>
          </a:p>
        </p:txBody>
      </p:sp>
      <p:sp>
        <p:nvSpPr>
          <p:cNvPr id="3" name="Content Placeholder 2">
            <a:extLst>
              <a:ext uri="{FF2B5EF4-FFF2-40B4-BE49-F238E27FC236}">
                <a16:creationId xmlns:a16="http://schemas.microsoft.com/office/drawing/2014/main" id="{B905B9A1-6030-402B-AA2B-D073FE8ABEB6}"/>
              </a:ext>
            </a:extLst>
          </p:cNvPr>
          <p:cNvSpPr>
            <a:spLocks noGrp="1"/>
          </p:cNvSpPr>
          <p:nvPr>
            <p:ph idx="1"/>
          </p:nvPr>
        </p:nvSpPr>
        <p:spPr/>
        <p:txBody>
          <a:bodyPr>
            <a:normAutofit/>
          </a:bodyPr>
          <a:lstStyle/>
          <a:p>
            <a:r>
              <a:rPr lang="en-US" dirty="0"/>
              <a:t>Melchizedek is only mentioned twice in the Old Testament, once in Genesis and once in Psalms</a:t>
            </a:r>
          </a:p>
          <a:p>
            <a:r>
              <a:rPr lang="en-US" dirty="0"/>
              <a:t>Mentioned 8 times in the Book of Hebrews</a:t>
            </a:r>
          </a:p>
          <a:p>
            <a:r>
              <a:rPr lang="en-US" dirty="0"/>
              <a:t>As Matthew Leonard said Melchizedek was the first person called </a:t>
            </a:r>
            <a:r>
              <a:rPr lang="en-US" i="1" dirty="0"/>
              <a:t>kohen</a:t>
            </a:r>
            <a:r>
              <a:rPr lang="en-US" dirty="0"/>
              <a:t>, Hebrew for priest.</a:t>
            </a:r>
          </a:p>
          <a:p>
            <a:r>
              <a:rPr lang="en-US" dirty="0"/>
              <a:t>He was also the king of </a:t>
            </a:r>
            <a:r>
              <a:rPr lang="en-US" b="1" u="sng" dirty="0"/>
              <a:t>Salem</a:t>
            </a:r>
            <a:r>
              <a:rPr lang="en-US" dirty="0"/>
              <a:t>.  He brought out bread and wine and </a:t>
            </a:r>
            <a:r>
              <a:rPr lang="en-US" b="1" u="sng" dirty="0"/>
              <a:t>blessed Abram.</a:t>
            </a:r>
          </a:p>
        </p:txBody>
      </p:sp>
      <p:sp>
        <p:nvSpPr>
          <p:cNvPr id="4" name="Footer Placeholder 3">
            <a:extLst>
              <a:ext uri="{FF2B5EF4-FFF2-40B4-BE49-F238E27FC236}">
                <a16:creationId xmlns:a16="http://schemas.microsoft.com/office/drawing/2014/main" id="{BE22A719-FDFA-4362-99F9-D3E2F8092461}"/>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30C19D4-D396-48F8-853D-419413FDA8F2}"/>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1732224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83FD0-189F-454B-8CC2-A318AA25FDAC}"/>
              </a:ext>
            </a:extLst>
          </p:cNvPr>
          <p:cNvSpPr>
            <a:spLocks noGrp="1"/>
          </p:cNvSpPr>
          <p:nvPr>
            <p:ph type="title"/>
          </p:nvPr>
        </p:nvSpPr>
        <p:spPr/>
        <p:txBody>
          <a:bodyPr/>
          <a:lstStyle/>
          <a:p>
            <a:r>
              <a:rPr lang="en-US" dirty="0"/>
              <a:t>Blessings</a:t>
            </a:r>
          </a:p>
        </p:txBody>
      </p:sp>
      <p:sp>
        <p:nvSpPr>
          <p:cNvPr id="3" name="Content Placeholder 2">
            <a:extLst>
              <a:ext uri="{FF2B5EF4-FFF2-40B4-BE49-F238E27FC236}">
                <a16:creationId xmlns:a16="http://schemas.microsoft.com/office/drawing/2014/main" id="{841FC157-CA39-4F89-8550-97643A080477}"/>
              </a:ext>
            </a:extLst>
          </p:cNvPr>
          <p:cNvSpPr>
            <a:spLocks noGrp="1"/>
          </p:cNvSpPr>
          <p:nvPr>
            <p:ph idx="1"/>
          </p:nvPr>
        </p:nvSpPr>
        <p:spPr/>
        <p:txBody>
          <a:bodyPr/>
          <a:lstStyle/>
          <a:p>
            <a:r>
              <a:rPr lang="en-US" dirty="0"/>
              <a:t>Blessings were generally given by fathers to sons and effectively determined the “head of the family.”</a:t>
            </a:r>
          </a:p>
          <a:p>
            <a:pPr lvl="1"/>
            <a:r>
              <a:rPr lang="en-US" dirty="0"/>
              <a:t>Abraham blessed Isaac (Genesis 25:5)</a:t>
            </a:r>
          </a:p>
          <a:p>
            <a:pPr lvl="1"/>
            <a:r>
              <a:rPr lang="en-US" dirty="0"/>
              <a:t>Isaac blessed Jacob (Genesis 27:27-29, Genesis 28:3-4)</a:t>
            </a:r>
          </a:p>
          <a:p>
            <a:pPr lvl="1"/>
            <a:r>
              <a:rPr lang="en-US" dirty="0"/>
              <a:t>Jacob blessed Joseph (Genesis 48:15-16)</a:t>
            </a:r>
          </a:p>
          <a:p>
            <a:r>
              <a:rPr lang="en-US" dirty="0"/>
              <a:t>Blessings were not retractable.</a:t>
            </a:r>
          </a:p>
          <a:p>
            <a:pPr lvl="1"/>
            <a:r>
              <a:rPr lang="en-US" dirty="0"/>
              <a:t>Genesis 27:30-40 (Esau vs Jacob)</a:t>
            </a:r>
          </a:p>
          <a:p>
            <a:endParaRPr lang="en-US" dirty="0"/>
          </a:p>
        </p:txBody>
      </p:sp>
      <p:sp>
        <p:nvSpPr>
          <p:cNvPr id="4" name="Footer Placeholder 3">
            <a:extLst>
              <a:ext uri="{FF2B5EF4-FFF2-40B4-BE49-F238E27FC236}">
                <a16:creationId xmlns:a16="http://schemas.microsoft.com/office/drawing/2014/main" id="{87CC8104-6F72-4D26-9BF1-688067080C92}"/>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912FC2A8-5033-412A-93C9-D9AC24044722}"/>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2771262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99413-3883-423E-9D70-61C4CE68E4D4}"/>
              </a:ext>
            </a:extLst>
          </p:cNvPr>
          <p:cNvSpPr>
            <a:spLocks noGrp="1"/>
          </p:cNvSpPr>
          <p:nvPr>
            <p:ph type="title"/>
          </p:nvPr>
        </p:nvSpPr>
        <p:spPr/>
        <p:txBody>
          <a:bodyPr/>
          <a:lstStyle/>
          <a:p>
            <a:r>
              <a:rPr lang="en-US" dirty="0"/>
              <a:t>Again, Who is Melchizedek?</a:t>
            </a:r>
          </a:p>
        </p:txBody>
      </p:sp>
      <p:sp>
        <p:nvSpPr>
          <p:cNvPr id="3" name="Content Placeholder 2">
            <a:extLst>
              <a:ext uri="{FF2B5EF4-FFF2-40B4-BE49-F238E27FC236}">
                <a16:creationId xmlns:a16="http://schemas.microsoft.com/office/drawing/2014/main" id="{4D050D6E-5C01-477D-B5C3-59C2B1B5E7BD}"/>
              </a:ext>
            </a:extLst>
          </p:cNvPr>
          <p:cNvSpPr>
            <a:spLocks noGrp="1"/>
          </p:cNvSpPr>
          <p:nvPr>
            <p:ph idx="1"/>
          </p:nvPr>
        </p:nvSpPr>
        <p:spPr/>
        <p:txBody>
          <a:bodyPr/>
          <a:lstStyle/>
          <a:p>
            <a:r>
              <a:rPr lang="en-US" dirty="0"/>
              <a:t>Shem was the last person blessed before Melchizedek blessed Abram. (Genesis 9:26-27)</a:t>
            </a:r>
          </a:p>
          <a:p>
            <a:r>
              <a:rPr lang="en-US" dirty="0"/>
              <a:t>Genesis 11:10-26 is the line from Shem to Abraham.  So Abraham was a direct descendant of Shem.</a:t>
            </a:r>
          </a:p>
          <a:p>
            <a:r>
              <a:rPr lang="en-US" dirty="0"/>
              <a:t>If you look at the ages, Shem would still be alive when Abraham was alive.</a:t>
            </a:r>
          </a:p>
          <a:p>
            <a:r>
              <a:rPr lang="en-US" dirty="0"/>
              <a:t>“Melchizedek” means “King of Righteousness” and may be a title, not a name.</a:t>
            </a:r>
          </a:p>
          <a:p>
            <a:r>
              <a:rPr lang="en-US" dirty="0"/>
              <a:t>By Jewish tradition, Melchizedek was Shem!</a:t>
            </a:r>
          </a:p>
        </p:txBody>
      </p:sp>
      <p:sp>
        <p:nvSpPr>
          <p:cNvPr id="4" name="Footer Placeholder 3">
            <a:extLst>
              <a:ext uri="{FF2B5EF4-FFF2-40B4-BE49-F238E27FC236}">
                <a16:creationId xmlns:a16="http://schemas.microsoft.com/office/drawing/2014/main" id="{4BE305DF-4CB9-4160-9DE2-72CA41E8284E}"/>
              </a:ext>
            </a:extLst>
          </p:cNvPr>
          <p:cNvSpPr>
            <a:spLocks noGrp="1"/>
          </p:cNvSpPr>
          <p:nvPr>
            <p:ph type="ftr" sz="quarter" idx="11"/>
          </p:nvPr>
        </p:nvSpPr>
        <p:spPr/>
        <p:txBody>
          <a:bodyPr/>
          <a:lstStyle/>
          <a:p>
            <a:r>
              <a:rPr lang="en-US" b="1"/>
              <a:t>©Copyright, 2020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F7B812E-D0A7-4555-B213-2E500E1A9013}"/>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366606185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10689</TotalTime>
  <Words>1068</Words>
  <Application>Microsoft Office PowerPoint</Application>
  <PresentationFormat>Widescreen</PresentationFormat>
  <Paragraphs>84</Paragraphs>
  <Slides>11</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Calibri</vt:lpstr>
      <vt:lpstr>Calibri Light</vt:lpstr>
      <vt:lpstr>Trebuchet MS</vt:lpstr>
      <vt:lpstr>Wingdings 3</vt:lpstr>
      <vt:lpstr>Facet</vt:lpstr>
      <vt:lpstr>Custom Design</vt:lpstr>
      <vt:lpstr>The Bible and the Sacraments </vt:lpstr>
      <vt:lpstr>Opening Prayer</vt:lpstr>
      <vt:lpstr>Things Left Open from Last Week</vt:lpstr>
      <vt:lpstr>Last Week’s Lesson</vt:lpstr>
      <vt:lpstr>Introduction to Tonight’s Video</vt:lpstr>
      <vt:lpstr>Thoughts from the Review or Discussion Questions? </vt:lpstr>
      <vt:lpstr>Who is Melchizedek?</vt:lpstr>
      <vt:lpstr>Blessings</vt:lpstr>
      <vt:lpstr>Again, Who is Melchizedek?</vt:lpstr>
      <vt:lpstr>Jerusalem</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62</cp:revision>
  <cp:lastPrinted>2019-10-10T19:29:44Z</cp:lastPrinted>
  <dcterms:created xsi:type="dcterms:W3CDTF">2017-09-26T22:01:53Z</dcterms:created>
  <dcterms:modified xsi:type="dcterms:W3CDTF">2020-10-17T18:46:50Z</dcterms:modified>
</cp:coreProperties>
</file>